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2"/>
  </p:notesMasterIdLst>
  <p:sldIdLst>
    <p:sldId id="256" r:id="rId2"/>
    <p:sldId id="272" r:id="rId3"/>
    <p:sldId id="278" r:id="rId4"/>
    <p:sldId id="279" r:id="rId5"/>
    <p:sldId id="280" r:id="rId6"/>
    <p:sldId id="295" r:id="rId7"/>
    <p:sldId id="296" r:id="rId8"/>
    <p:sldId id="281" r:id="rId9"/>
    <p:sldId id="282" r:id="rId10"/>
    <p:sldId id="283" r:id="rId11"/>
    <p:sldId id="284" r:id="rId12"/>
    <p:sldId id="285" r:id="rId13"/>
    <p:sldId id="286" r:id="rId14"/>
    <p:sldId id="287" r:id="rId15"/>
    <p:sldId id="289" r:id="rId16"/>
    <p:sldId id="288" r:id="rId17"/>
    <p:sldId id="290" r:id="rId18"/>
    <p:sldId id="291" r:id="rId19"/>
    <p:sldId id="292" r:id="rId20"/>
    <p:sldId id="293" r:id="rId21"/>
    <p:sldId id="297" r:id="rId22"/>
    <p:sldId id="298" r:id="rId23"/>
    <p:sldId id="299" r:id="rId24"/>
    <p:sldId id="301" r:id="rId25"/>
    <p:sldId id="300" r:id="rId26"/>
    <p:sldId id="302" r:id="rId27"/>
    <p:sldId id="303" r:id="rId28"/>
    <p:sldId id="304" r:id="rId29"/>
    <p:sldId id="305" r:id="rId30"/>
    <p:sldId id="309"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2D3E"/>
    <a:srgbClr val="153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4353" autoAdjust="0"/>
  </p:normalViewPr>
  <p:slideViewPr>
    <p:cSldViewPr showGuides="1">
      <p:cViewPr varScale="1">
        <p:scale>
          <a:sx n="80" d="100"/>
          <a:sy n="80" d="100"/>
        </p:scale>
        <p:origin x="2514" y="78"/>
      </p:cViewPr>
      <p:guideLst>
        <p:guide orient="horz" pos="1620"/>
        <p:guide pos="2880"/>
      </p:guideLst>
    </p:cSldViewPr>
  </p:slideViewPr>
  <p:notesTextViewPr>
    <p:cViewPr>
      <p:scale>
        <a:sx n="1" d="1"/>
        <a:sy n="1" d="1"/>
      </p:scale>
      <p:origin x="0" y="0"/>
    </p:cViewPr>
  </p:notesTextViewPr>
  <p:gridSpacing cx="370801" cy="370801"/>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A veces hay un único estado objetivo (por ejemplo, Bucarest), a veces hay un pequeño conjunto de estados objetivo alternativos, y otras veces el objetivo se define por una propiedad que se aplica a muchos estados (potencialmente un número infinito). Por ejemplo, en un mundo de aspiradoras, el objetivo podría ser no tener suciedad en ningún lugar, independientemente de cualquier otro hecho sobre el estado. Podemos considerar todas estas posibilidades especificando un método ES-OBJETIVO para un problema. En este capítulo, a veces diremos "el objetivo" por simplicidad, pero lo que decimos también se aplica a "cualquiera de los posibles estados objetivo".</a:t>
            </a:r>
          </a:p>
        </p:txBody>
      </p:sp>
    </p:spTree>
    <p:extLst>
      <p:ext uri="{BB962C8B-B14F-4D97-AF65-F5344CB8AC3E}">
        <p14:creationId xmlns:p14="http://schemas.microsoft.com/office/powerpoint/2010/main" val="4256004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suponemos que todos los costos de las acciones serán positivos, para evitar ciertas complicaciones.</a:t>
            </a:r>
          </a:p>
        </p:txBody>
      </p:sp>
    </p:spTree>
    <p:extLst>
      <p:ext uri="{BB962C8B-B14F-4D97-AF65-F5344CB8AC3E}">
        <p14:creationId xmlns:p14="http://schemas.microsoft.com/office/powerpoint/2010/main" val="1984882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3712574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769630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2810592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dirty="0"/>
              <a:t>Una posibilidad es el estado del </a:t>
            </a:r>
            <a:r>
              <a:rPr lang="es-ES" dirty="0" err="1"/>
              <a:t>grid</a:t>
            </a:r>
            <a:r>
              <a:rPr lang="es-ES" dirty="0"/>
              <a:t> A (limpio, sucio), otra posibilidad el estado del </a:t>
            </a:r>
            <a:r>
              <a:rPr lang="es-ES" dirty="0" err="1"/>
              <a:t>grid</a:t>
            </a:r>
            <a:r>
              <a:rPr lang="es-ES" dirty="0"/>
              <a:t> b (limpio, sucio), otra posibilidad es la posición actual del robot (A o B). Por lo que el espacio de </a:t>
            </a:r>
            <a:r>
              <a:rPr lang="es-ES" dirty="0" err="1"/>
              <a:t>stados</a:t>
            </a:r>
            <a:r>
              <a:rPr lang="es-ES" dirty="0"/>
              <a:t> esta dado por 2*2*2 = 8 </a:t>
            </a:r>
            <a:endParaRPr lang="es-CO" dirty="0"/>
          </a:p>
        </p:txBody>
      </p:sp>
    </p:spTree>
    <p:extLst>
      <p:ext uri="{BB962C8B-B14F-4D97-AF65-F5344CB8AC3E}">
        <p14:creationId xmlns:p14="http://schemas.microsoft.com/office/powerpoint/2010/main" val="889441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3751148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dirty="0"/>
              <a:t>Una posibilidad es el estado del </a:t>
            </a:r>
            <a:r>
              <a:rPr lang="es-ES" dirty="0" err="1"/>
              <a:t>grid</a:t>
            </a:r>
            <a:r>
              <a:rPr lang="es-ES" dirty="0"/>
              <a:t> A (limpio, sucio), otra posibilidad el estado del </a:t>
            </a:r>
            <a:r>
              <a:rPr lang="es-ES" dirty="0" err="1"/>
              <a:t>grid</a:t>
            </a:r>
            <a:r>
              <a:rPr lang="es-ES" dirty="0"/>
              <a:t> b (limpio, sucio), otra posibilidad es la posición actual del robot (A o B). Por lo que el espacio de </a:t>
            </a:r>
            <a:r>
              <a:rPr lang="es-ES" dirty="0" err="1"/>
              <a:t>stados</a:t>
            </a:r>
            <a:r>
              <a:rPr lang="es-ES" dirty="0"/>
              <a:t> esta dado por 2*2*2 = 8 </a:t>
            </a:r>
            <a:endParaRPr lang="es-CO" dirty="0"/>
          </a:p>
        </p:txBody>
      </p:sp>
    </p:spTree>
    <p:extLst>
      <p:ext uri="{BB962C8B-B14F-4D97-AF65-F5344CB8AC3E}">
        <p14:creationId xmlns:p14="http://schemas.microsoft.com/office/powerpoint/2010/main" val="3100326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4200512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2957292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Three ways to represent states and the transitions between them. (a) Atomic representation: a state (such as B or C) is a black box with no internal structure; (b) Factored representation: a state consists of a vector of attribute values; values can be Boolean, real-valued, or one of a fixed set of symbols. (c) Structured representation: a state includes objects, each of which may have attributes of its own as well as relationships to other objects. </a:t>
            </a:r>
          </a:p>
          <a:p>
            <a:endParaRPr lang="en-US" dirty="0"/>
          </a:p>
          <a:p>
            <a:r>
              <a:rPr lang="es-CO" b="1" dirty="0"/>
              <a:t>Agentes Basados en Búsqueda (Resolución de Problemas)</a:t>
            </a:r>
            <a:r>
              <a:rPr lang="es-CO" dirty="0"/>
              <a:t>: Utilizan representaciones atómicas y típicamente aplican algoritmos de búsqueda no informada o informada.</a:t>
            </a:r>
            <a:endParaRPr lang="en-US" dirty="0"/>
          </a:p>
          <a:p>
            <a:endParaRPr lang="en-US" dirty="0"/>
          </a:p>
          <a:p>
            <a:r>
              <a:rPr lang="es-CO" b="1" dirty="0"/>
              <a:t>Agentes de Planificación</a:t>
            </a:r>
            <a:r>
              <a:rPr lang="es-CO" dirty="0"/>
              <a:t>: Utilizan representaciones factorizadas, que permiten una mayor eficiencia y flexibilidad en la planificación a largo plazo.</a:t>
            </a:r>
          </a:p>
        </p:txBody>
      </p:sp>
    </p:spTree>
    <p:extLst>
      <p:ext uri="{BB962C8B-B14F-4D97-AF65-F5344CB8AC3E}">
        <p14:creationId xmlns:p14="http://schemas.microsoft.com/office/powerpoint/2010/main" val="2349810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s-CO" dirty="0"/>
          </a:p>
        </p:txBody>
      </p:sp>
    </p:spTree>
    <p:extLst>
      <p:ext uri="{BB962C8B-B14F-4D97-AF65-F5344CB8AC3E}">
        <p14:creationId xmlns:p14="http://schemas.microsoft.com/office/powerpoint/2010/main" val="1549599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s-CO" dirty="0"/>
              <a:t>Comparar la simple descripción atómica del estado Arad con un viaje real a través del país, donde el estado del mundo incluye muchas cosas: los compañeros de viaje, el programa de radio actual, el paisaje fuera de la ventana, la proximidad de los agentes de la ley, la distancia a la próxima parada, el estado de la carretera, el clima, el tráfico, etc. </a:t>
            </a:r>
          </a:p>
          <a:p>
            <a:pPr marL="139700" indent="0">
              <a:buNone/>
            </a:pPr>
            <a:r>
              <a:rPr lang="es-CO" dirty="0"/>
              <a:t>Todas estas consideraciones se dejan fuera de nuestro modelo porque son irrelevantes para el problema de encontrar una ruta a Bucarest</a:t>
            </a:r>
          </a:p>
          <a:p>
            <a:pPr marL="139700" indent="0">
              <a:buNone/>
            </a:pPr>
            <a:r>
              <a:rPr lang="es-CO" dirty="0"/>
              <a:t>Si las acciones estuvieran al nivel de “mover el pie derecho un centímetro hacia adelante” o “girar el volante un grado a la izquierda”, el agente probablemente nunca encontraría la manera de salir del estacionamiento, y mucho menos de llegar a Bucarest.</a:t>
            </a:r>
          </a:p>
          <a:p>
            <a:pPr marL="139700" indent="0">
              <a:buNone/>
            </a:pPr>
            <a:endParaRPr lang="es-CO" dirty="0"/>
          </a:p>
          <a:p>
            <a:pPr marL="139700" indent="0">
              <a:buNone/>
            </a:pPr>
            <a:endParaRPr lang="es-CO" dirty="0"/>
          </a:p>
        </p:txBody>
      </p:sp>
    </p:spTree>
    <p:extLst>
      <p:ext uri="{BB962C8B-B14F-4D97-AF65-F5344CB8AC3E}">
        <p14:creationId xmlns:p14="http://schemas.microsoft.com/office/powerpoint/2010/main" val="1870181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s-CO" dirty="0"/>
              <a:t>La abstracción es válida si podemos elaborar cualquier solución abstracta en una solución en el mundo más detallado; una condición suficiente es que para cada estado detallado que está “en Arad”, haya un camino detallado a algún estado que está “en Sibiu”</a:t>
            </a:r>
          </a:p>
          <a:p>
            <a:pPr marL="139700" indent="0">
              <a:buNone/>
            </a:pPr>
            <a:endParaRPr lang="es-CO" dirty="0"/>
          </a:p>
          <a:p>
            <a:pPr marL="139700" indent="0">
              <a:buNone/>
            </a:pPr>
            <a:r>
              <a:rPr lang="es-CO" dirty="0"/>
              <a:t>Si no fuera por la capacidad de construir abstracciones útiles, los agentes inteligentes estarían completamente abrumados por el mundo real.</a:t>
            </a:r>
          </a:p>
          <a:p>
            <a:pPr marL="139700" indent="0">
              <a:buNone/>
            </a:pPr>
            <a:endParaRPr lang="es-CO" dirty="0"/>
          </a:p>
        </p:txBody>
      </p:sp>
    </p:spTree>
    <p:extLst>
      <p:ext uri="{BB962C8B-B14F-4D97-AF65-F5344CB8AC3E}">
        <p14:creationId xmlns:p14="http://schemas.microsoft.com/office/powerpoint/2010/main" val="811253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sz="1100" dirty="0"/>
              <a:t> Para nuestro agente, un buen modelo es considerar las acciones de viajar de una ciudad a otra adyacente, y por lo tanto, el único hecho sobre el estado del mundo que cambiará debido a una acción es la ciudad actual.</a:t>
            </a:r>
            <a:endParaRPr lang="es-CO" dirty="0"/>
          </a:p>
        </p:txBody>
      </p:sp>
    </p:spTree>
    <p:extLst>
      <p:ext uri="{BB962C8B-B14F-4D97-AF65-F5344CB8AC3E}">
        <p14:creationId xmlns:p14="http://schemas.microsoft.com/office/powerpoint/2010/main" val="3588143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1979824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Si el modelo es correcto, una vez que el agente ha encontrado una solución, puede ignorar sus percepciones mientras ejecuta las acciones—cerrando los ojos, por así decirlo—porque la solución está garantizada para llevar al objetivo. </a:t>
            </a:r>
          </a:p>
        </p:txBody>
      </p:sp>
    </p:spTree>
    <p:extLst>
      <p:ext uri="{BB962C8B-B14F-4D97-AF65-F5344CB8AC3E}">
        <p14:creationId xmlns:p14="http://schemas.microsoft.com/office/powerpoint/2010/main" val="2537732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ignorar las percepciones rompe el lazo entre el agente y el entorno.</a:t>
            </a:r>
          </a:p>
        </p:txBody>
      </p:sp>
    </p:spTree>
    <p:extLst>
      <p:ext uri="{BB962C8B-B14F-4D97-AF65-F5344CB8AC3E}">
        <p14:creationId xmlns:p14="http://schemas.microsoft.com/office/powerpoint/2010/main" val="4062664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En entornos parcialmente observables o no deterministas, una solución sería una estrategia ramificada que recomiende diferentes acciones futuras dependiendo de las percepciones que lleguen. Por ejemplo, el agente podría planear conducir de Arad a Sibiu, pero podría necesitar un plan de contingencia en caso de que llegue a </a:t>
            </a:r>
            <a:r>
              <a:rPr lang="es-CO" dirty="0" err="1"/>
              <a:t>Zerind</a:t>
            </a:r>
            <a:r>
              <a:rPr lang="es-CO" dirty="0"/>
              <a:t> por accidente o encuentre un letrero que diga "Drum </a:t>
            </a:r>
            <a:r>
              <a:rPr lang="es-CO" dirty="0" err="1"/>
              <a:t>Închis</a:t>
            </a:r>
            <a:r>
              <a:rPr lang="es-CO" dirty="0"/>
              <a:t>" (Carretera Cerrada).</a:t>
            </a:r>
          </a:p>
        </p:txBody>
      </p:sp>
    </p:spTree>
    <p:extLst>
      <p:ext uri="{BB962C8B-B14F-4D97-AF65-F5344CB8AC3E}">
        <p14:creationId xmlns:p14="http://schemas.microsoft.com/office/powerpoint/2010/main" val="41369584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p:spTree>
      <p:nvGrpSpPr>
        <p:cNvPr id="1" name=""/>
        <p:cNvGrpSpPr/>
        <p:nvPr/>
      </p:nvGrpSpPr>
      <p:grpSpPr>
        <a:xfrm>
          <a:off x="0" y="0"/>
          <a:ext cx="0" cy="0"/>
          <a:chOff x="0" y="0"/>
          <a:chExt cx="0" cy="0"/>
        </a:xfrm>
      </p:grpSpPr>
      <p:sp>
        <p:nvSpPr>
          <p:cNvPr id="2" name="Rectángulo 1"/>
          <p:cNvSpPr/>
          <p:nvPr/>
        </p:nvSpPr>
        <p:spPr>
          <a:xfrm>
            <a:off x="0" y="-55477"/>
            <a:ext cx="9143999" cy="5198977"/>
          </a:xfrm>
          <a:prstGeom prst="rect">
            <a:avLst/>
          </a:prstGeom>
          <a:solidFill>
            <a:srgbClr val="0F2D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grpSp>
        <p:nvGrpSpPr>
          <p:cNvPr id="10" name="Grupo 9">
            <a:extLst>
              <a:ext uri="{FF2B5EF4-FFF2-40B4-BE49-F238E27FC236}">
                <a16:creationId xmlns:a16="http://schemas.microsoft.com/office/drawing/2014/main" id="{A8DE1008-9435-4582-AE18-9973DCBA2FB5}"/>
              </a:ext>
            </a:extLst>
          </p:cNvPr>
          <p:cNvGrpSpPr/>
          <p:nvPr/>
        </p:nvGrpSpPr>
        <p:grpSpPr>
          <a:xfrm>
            <a:off x="0" y="-374331"/>
            <a:ext cx="9147894" cy="5143500"/>
            <a:chOff x="-5192" y="0"/>
            <a:chExt cx="12197192" cy="6858000"/>
          </a:xfrm>
        </p:grpSpPr>
        <p:pic>
          <p:nvPicPr>
            <p:cNvPr id="11" name="Gráfico 10">
              <a:extLst>
                <a:ext uri="{FF2B5EF4-FFF2-40B4-BE49-F238E27FC236}">
                  <a16:creationId xmlns:a16="http://schemas.microsoft.com/office/drawing/2014/main" id="{3345BC10-B95C-4E5B-8CB5-0D9F33E7E63C}"/>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rot="10800000">
              <a:off x="4543109" y="0"/>
              <a:ext cx="7648891" cy="6858000"/>
            </a:xfrm>
            <a:prstGeom prst="rect">
              <a:avLst/>
            </a:prstGeom>
          </p:spPr>
        </p:pic>
        <p:pic>
          <p:nvPicPr>
            <p:cNvPr id="12" name="Gráfico 11">
              <a:extLst>
                <a:ext uri="{FF2B5EF4-FFF2-40B4-BE49-F238E27FC236}">
                  <a16:creationId xmlns:a16="http://schemas.microsoft.com/office/drawing/2014/main" id="{01917929-CAC9-4C23-BB91-8827BDA2CAEB}"/>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a:off x="-5192" y="0"/>
              <a:ext cx="7648891" cy="6858000"/>
            </a:xfrm>
            <a:prstGeom prst="rect">
              <a:avLst/>
            </a:prstGeom>
          </p:spPr>
        </p:pic>
      </p:grpSp>
      <p:sp>
        <p:nvSpPr>
          <p:cNvPr id="13" name="CuadroTexto 12">
            <a:extLst>
              <a:ext uri="{FF2B5EF4-FFF2-40B4-BE49-F238E27FC236}">
                <a16:creationId xmlns:a16="http://schemas.microsoft.com/office/drawing/2014/main" id="{6C8AC4E2-448D-4FEE-91DD-C1DA16461242}"/>
              </a:ext>
            </a:extLst>
          </p:cNvPr>
          <p:cNvSpPr txBox="1"/>
          <p:nvPr/>
        </p:nvSpPr>
        <p:spPr>
          <a:xfrm>
            <a:off x="264319" y="4914899"/>
            <a:ext cx="1900238" cy="196208"/>
          </a:xfrm>
          <a:prstGeom prst="rect">
            <a:avLst/>
          </a:prstGeom>
          <a:noFill/>
        </p:spPr>
        <p:txBody>
          <a:bodyPr wrap="square" rtlCol="0">
            <a:spAutoFit/>
          </a:bodyPr>
          <a:lstStyle/>
          <a:p>
            <a:r>
              <a:rPr lang="es-CO" sz="675" dirty="0">
                <a:solidFill>
                  <a:schemeClr val="bg1"/>
                </a:solidFill>
              </a:rPr>
              <a:t>Vigilada </a:t>
            </a:r>
            <a:r>
              <a:rPr lang="es-CO" sz="675" dirty="0" err="1">
                <a:solidFill>
                  <a:schemeClr val="bg1"/>
                </a:solidFill>
              </a:rPr>
              <a:t>Mineducación</a:t>
            </a:r>
            <a:endParaRPr lang="es-CO" sz="675" dirty="0">
              <a:solidFill>
                <a:schemeClr val="bg1"/>
              </a:solidFill>
            </a:endParaRPr>
          </a:p>
        </p:txBody>
      </p:sp>
      <p:sp>
        <p:nvSpPr>
          <p:cNvPr id="14" name="CuadroTexto 13">
            <a:extLst>
              <a:ext uri="{FF2B5EF4-FFF2-40B4-BE49-F238E27FC236}">
                <a16:creationId xmlns:a16="http://schemas.microsoft.com/office/drawing/2014/main" id="{D1A6FAEB-0D11-4D7D-9754-629D1A672D97}"/>
              </a:ext>
            </a:extLst>
          </p:cNvPr>
          <p:cNvSpPr txBox="1"/>
          <p:nvPr/>
        </p:nvSpPr>
        <p:spPr>
          <a:xfrm>
            <a:off x="871870" y="1838897"/>
            <a:ext cx="8133072" cy="646331"/>
          </a:xfrm>
          <a:prstGeom prst="rect">
            <a:avLst/>
          </a:prstGeom>
          <a:noFill/>
        </p:spPr>
        <p:txBody>
          <a:bodyPr wrap="square" rtlCol="0">
            <a:spAutoFit/>
          </a:bodyPr>
          <a:lstStyle/>
          <a:p>
            <a:pPr algn="r"/>
            <a:r>
              <a:rPr lang="es-CO" sz="3600" b="1" dirty="0">
                <a:solidFill>
                  <a:schemeClr val="bg1"/>
                </a:solidFill>
                <a:latin typeface="Arial" panose="020B0604020202020204" pitchFamily="34" charset="0"/>
                <a:ea typeface="Roboto" panose="02000000000000000000" pitchFamily="2" charset="0"/>
                <a:cs typeface="Arial" panose="020B0604020202020204" pitchFamily="34" charset="0"/>
              </a:rPr>
              <a:t>Inteligencia Artificial</a:t>
            </a:r>
          </a:p>
        </p:txBody>
      </p:sp>
      <p:pic>
        <p:nvPicPr>
          <p:cNvPr id="20" name="Gráfico 5">
            <a:extLst>
              <a:ext uri="{FF2B5EF4-FFF2-40B4-BE49-F238E27FC236}">
                <a16:creationId xmlns:a16="http://schemas.microsoft.com/office/drawing/2014/main" id="{9F47A9DA-CE97-4EC8-9576-61A1ECAA59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65226" y="3041689"/>
            <a:ext cx="4581131" cy="68963"/>
          </a:xfrm>
          <a:prstGeom prst="rect">
            <a:avLst/>
          </a:prstGeom>
        </p:spPr>
      </p:pic>
      <p:pic>
        <p:nvPicPr>
          <p:cNvPr id="21" name="Gráfico 12">
            <a:extLst>
              <a:ext uri="{FF2B5EF4-FFF2-40B4-BE49-F238E27FC236}">
                <a16:creationId xmlns:a16="http://schemas.microsoft.com/office/drawing/2014/main" id="{D44A8620-4433-45C5-A0B4-543E32F58B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54916" y="4702209"/>
            <a:ext cx="891441" cy="378665"/>
          </a:xfrm>
          <a:prstGeom prst="rect">
            <a:avLst/>
          </a:prstGeom>
        </p:spPr>
      </p:pic>
      <p:sp>
        <p:nvSpPr>
          <p:cNvPr id="22" name="CuadroTexto 21">
            <a:extLst>
              <a:ext uri="{FF2B5EF4-FFF2-40B4-BE49-F238E27FC236}">
                <a16:creationId xmlns:a16="http://schemas.microsoft.com/office/drawing/2014/main" id="{D1A6FAEB-0D11-4D7D-9754-629D1A672D97}"/>
              </a:ext>
            </a:extLst>
          </p:cNvPr>
          <p:cNvSpPr txBox="1"/>
          <p:nvPr/>
        </p:nvSpPr>
        <p:spPr>
          <a:xfrm>
            <a:off x="8054916" y="3344604"/>
            <a:ext cx="874772" cy="438582"/>
          </a:xfrm>
          <a:prstGeom prst="rect">
            <a:avLst/>
          </a:prstGeom>
          <a:noFill/>
        </p:spPr>
        <p:txBody>
          <a:bodyPr wrap="square" rtlCol="0">
            <a:spAutoFit/>
          </a:bodyPr>
          <a:lstStyle/>
          <a:p>
            <a:pPr algn="r"/>
            <a:r>
              <a:rPr lang="es-CO" sz="2250" b="1" dirty="0">
                <a:solidFill>
                  <a:schemeClr val="bg1"/>
                </a:solidFill>
                <a:latin typeface="Arial" panose="020B0604020202020204" pitchFamily="34" charset="0"/>
                <a:ea typeface="Roboto" panose="02000000000000000000" pitchFamily="2" charset="0"/>
                <a:cs typeface="Arial" panose="020B0604020202020204" pitchFamily="34" charset="0"/>
              </a:rPr>
              <a:t>2022</a:t>
            </a:r>
          </a:p>
        </p:txBody>
      </p:sp>
      <p:sp>
        <p:nvSpPr>
          <p:cNvPr id="23" name="Google Shape;40;p33"/>
          <p:cNvSpPr txBox="1">
            <a:spLocks noGrp="1"/>
          </p:cNvSpPr>
          <p:nvPr>
            <p:ph type="title" hasCustomPrompt="1"/>
          </p:nvPr>
        </p:nvSpPr>
        <p:spPr>
          <a:xfrm>
            <a:off x="3071923" y="518260"/>
            <a:ext cx="5706870" cy="76417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1"/>
              </a:buClr>
              <a:buSzPts val="4400"/>
              <a:buFont typeface="Calibri"/>
              <a:buNone/>
              <a:defRPr sz="6000" b="1" kern="1200" dirty="0">
                <a:ln w="15875" cap="flat">
                  <a:noFill/>
                  <a:prstDash val="solid"/>
                </a:ln>
                <a:solidFill>
                  <a:srgbClr val="02C9B6"/>
                </a:solidFill>
                <a:latin typeface="Arial" panose="020B0604020202020204" pitchFamily="34" charset="0"/>
                <a:ea typeface="Roboto" panose="02000000000000000000" pitchFamily="2" charset="0"/>
                <a:cs typeface="Arial" panose="020B0604020202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Tree>
    <p:extLst>
      <p:ext uri="{BB962C8B-B14F-4D97-AF65-F5344CB8AC3E}">
        <p14:creationId xmlns:p14="http://schemas.microsoft.com/office/powerpoint/2010/main" val="3929185525"/>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reserve="1">
  <p:cSld name="1_Title and body">
    <p:spTree>
      <p:nvGrpSpPr>
        <p:cNvPr id="1" name="Shape 21"/>
        <p:cNvGrpSpPr/>
        <p:nvPr/>
      </p:nvGrpSpPr>
      <p:grpSpPr>
        <a:xfrm>
          <a:off x="0" y="0"/>
          <a:ext cx="0" cy="0"/>
          <a:chOff x="0" y="0"/>
          <a:chExt cx="0" cy="0"/>
        </a:xfrm>
      </p:grpSpPr>
      <p:sp>
        <p:nvSpPr>
          <p:cNvPr id="22" name="Google Shape;22;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s-ES"/>
              <a:t>Haga clic para modificar el estilo de título del patrón</a:t>
            </a:r>
            <a:endParaRPr/>
          </a:p>
        </p:txBody>
      </p:sp>
      <p:sp>
        <p:nvSpPr>
          <p:cNvPr id="23" name="Google Shape;23;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pPr lvl="0"/>
            <a:r>
              <a:rPr lang="es-ES"/>
              <a:t>Haga clic para modificar los estilos de texto del patrón</a:t>
            </a:r>
          </a:p>
        </p:txBody>
      </p:sp>
      <p:sp>
        <p:nvSpPr>
          <p:cNvPr id="24" name="Google Shape;2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395665784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reserve="1">
  <p:cSld name="Title and two columns">
    <p:spTree>
      <p:nvGrpSpPr>
        <p:cNvPr id="1" name="Shape 25"/>
        <p:cNvGrpSpPr/>
        <p:nvPr/>
      </p:nvGrpSpPr>
      <p:grpSpPr>
        <a:xfrm>
          <a:off x="0" y="0"/>
          <a:ext cx="0" cy="0"/>
          <a:chOff x="0" y="0"/>
          <a:chExt cx="0" cy="0"/>
        </a:xfrm>
      </p:grpSpPr>
      <p:sp>
        <p:nvSpPr>
          <p:cNvPr id="26" name="Google Shape;26;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s-ES"/>
              <a:t>Haga clic para modificar el estilo de título del patrón</a:t>
            </a:r>
            <a:endParaRPr/>
          </a:p>
        </p:txBody>
      </p:sp>
      <p:sp>
        <p:nvSpPr>
          <p:cNvPr id="27" name="Google Shape;27;p1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s-ES"/>
              <a:t>Haga clic para modificar los estilos de texto del patrón</a:t>
            </a:r>
          </a:p>
        </p:txBody>
      </p:sp>
      <p:sp>
        <p:nvSpPr>
          <p:cNvPr id="28" name="Google Shape;28;p1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s-ES"/>
              <a:t>Haga clic para modificar los estilos de texto del patrón</a:t>
            </a:r>
          </a:p>
        </p:txBody>
      </p:sp>
      <p:sp>
        <p:nvSpPr>
          <p:cNvPr id="29" name="Google Shape;29;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215229690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s-ES"/>
              <a:t>Haga clic para modificar el estilo de título del patrón</a:t>
            </a:r>
            <a:endParaRPr/>
          </a:p>
        </p:txBody>
      </p:sp>
      <p:sp>
        <p:nvSpPr>
          <p:cNvPr id="32" name="Google Shape;32;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4254910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reserve="1">
  <p:cSld name="One column text">
    <p:spTree>
      <p:nvGrpSpPr>
        <p:cNvPr id="1" name="Shape 33"/>
        <p:cNvGrpSpPr/>
        <p:nvPr/>
      </p:nvGrpSpPr>
      <p:grpSpPr>
        <a:xfrm>
          <a:off x="0" y="0"/>
          <a:ext cx="0" cy="0"/>
          <a:chOff x="0" y="0"/>
          <a:chExt cx="0" cy="0"/>
        </a:xfrm>
      </p:grpSpPr>
      <p:sp>
        <p:nvSpPr>
          <p:cNvPr id="34" name="Google Shape;34;p1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r>
              <a:rPr lang="es-ES"/>
              <a:t>Haga clic para modificar el estilo de título del patrón</a:t>
            </a:r>
            <a:endParaRPr/>
          </a:p>
        </p:txBody>
      </p:sp>
      <p:sp>
        <p:nvSpPr>
          <p:cNvPr id="35" name="Google Shape;35;p1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s-ES"/>
              <a:t>Haga clic para modificar los estilos de texto del patrón</a:t>
            </a:r>
          </a:p>
        </p:txBody>
      </p:sp>
      <p:sp>
        <p:nvSpPr>
          <p:cNvPr id="36" name="Google Shape;36;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174422381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reserve="1">
  <p:cSld name="Main point">
    <p:spTree>
      <p:nvGrpSpPr>
        <p:cNvPr id="1" name="Shape 37"/>
        <p:cNvGrpSpPr/>
        <p:nvPr/>
      </p:nvGrpSpPr>
      <p:grpSpPr>
        <a:xfrm>
          <a:off x="0" y="0"/>
          <a:ext cx="0" cy="0"/>
          <a:chOff x="0" y="0"/>
          <a:chExt cx="0" cy="0"/>
        </a:xfrm>
      </p:grpSpPr>
      <p:sp>
        <p:nvSpPr>
          <p:cNvPr id="38" name="Google Shape;38;p1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r>
              <a:rPr lang="es-ES"/>
              <a:t>Haga clic para modificar el estilo de título del patrón</a:t>
            </a:r>
            <a:endParaRPr/>
          </a:p>
        </p:txBody>
      </p:sp>
      <p:sp>
        <p:nvSpPr>
          <p:cNvPr id="39" name="Google Shape;39;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151448976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reserve="1">
  <p:cSld name="Section title and description">
    <p:spTree>
      <p:nvGrpSpPr>
        <p:cNvPr id="1" name="Shape 40"/>
        <p:cNvGrpSpPr/>
        <p:nvPr/>
      </p:nvGrpSpPr>
      <p:grpSpPr>
        <a:xfrm>
          <a:off x="0" y="0"/>
          <a:ext cx="0" cy="0"/>
          <a:chOff x="0" y="0"/>
          <a:chExt cx="0" cy="0"/>
        </a:xfrm>
      </p:grpSpPr>
      <p:sp>
        <p:nvSpPr>
          <p:cNvPr id="41" name="Google Shape;41;p1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1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r>
              <a:rPr lang="es-ES"/>
              <a:t>Haga clic para modificar el estilo de título del patrón</a:t>
            </a:r>
            <a:endParaRPr/>
          </a:p>
        </p:txBody>
      </p:sp>
      <p:sp>
        <p:nvSpPr>
          <p:cNvPr id="43" name="Google Shape;43;p1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s-ES"/>
              <a:t>Haga clic para modificar el estilo de subtítulo del patrón</a:t>
            </a:r>
            <a:endParaRPr/>
          </a:p>
        </p:txBody>
      </p:sp>
      <p:sp>
        <p:nvSpPr>
          <p:cNvPr id="44" name="Google Shape;44;p1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pPr lvl="0"/>
            <a:r>
              <a:rPr lang="es-ES"/>
              <a:t>Haga clic para modificar los estilos de texto del patrón</a:t>
            </a:r>
          </a:p>
        </p:txBody>
      </p:sp>
      <p:sp>
        <p:nvSpPr>
          <p:cNvPr id="45" name="Google Shape;45;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335274232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p:cSld name="Caption">
    <p:spTree>
      <p:nvGrpSpPr>
        <p:cNvPr id="1" name="Shape 46"/>
        <p:cNvGrpSpPr/>
        <p:nvPr/>
      </p:nvGrpSpPr>
      <p:grpSpPr>
        <a:xfrm>
          <a:off x="0" y="0"/>
          <a:ext cx="0" cy="0"/>
          <a:chOff x="0" y="0"/>
          <a:chExt cx="0" cy="0"/>
        </a:xfrm>
      </p:grpSpPr>
      <p:sp>
        <p:nvSpPr>
          <p:cNvPr id="47" name="Google Shape;47;p1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pPr lvl="0"/>
            <a:r>
              <a:rPr lang="es-ES"/>
              <a:t>Haga clic para modificar los estilos de texto del patrón</a:t>
            </a:r>
          </a:p>
        </p:txBody>
      </p:sp>
      <p:sp>
        <p:nvSpPr>
          <p:cNvPr id="48" name="Google Shape;48;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17547289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reserve="1">
  <p:cSld name="Big number">
    <p:spTree>
      <p:nvGrpSpPr>
        <p:cNvPr id="1" name="Shape 49"/>
        <p:cNvGrpSpPr/>
        <p:nvPr/>
      </p:nvGrpSpPr>
      <p:grpSpPr>
        <a:xfrm>
          <a:off x="0" y="0"/>
          <a:ext cx="0" cy="0"/>
          <a:chOff x="0" y="0"/>
          <a:chExt cx="0" cy="0"/>
        </a:xfrm>
      </p:grpSpPr>
      <p:sp>
        <p:nvSpPr>
          <p:cNvPr id="50" name="Google Shape;50;p1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1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pPr lvl="0"/>
            <a:r>
              <a:rPr lang="es-ES"/>
              <a:t>Haga clic para modificar los estilos de texto del patrón</a:t>
            </a:r>
          </a:p>
        </p:txBody>
      </p:sp>
      <p:sp>
        <p:nvSpPr>
          <p:cNvPr id="52" name="Google Shape;52;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28898405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53"/>
        <p:cNvGrpSpPr/>
        <p:nvPr/>
      </p:nvGrpSpPr>
      <p:grpSpPr>
        <a:xfrm>
          <a:off x="0" y="0"/>
          <a:ext cx="0" cy="0"/>
          <a:chOff x="0" y="0"/>
          <a:chExt cx="0" cy="0"/>
        </a:xfrm>
      </p:grpSpPr>
      <p:sp>
        <p:nvSpPr>
          <p:cNvPr id="54" name="Google Shape;5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3199741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1" name="Google Shape;11;p2"/>
          <p:cNvSpPr txBox="1">
            <a:spLocks noGrp="1"/>
          </p:cNvSpPr>
          <p:nvPr>
            <p:ph type="ctrTitle"/>
          </p:nvPr>
        </p:nvSpPr>
        <p:spPr>
          <a:xfrm>
            <a:off x="685800" y="743850"/>
            <a:ext cx="5796900" cy="1159800"/>
          </a:xfrm>
          <a:prstGeom prst="rect">
            <a:avLst/>
          </a:prstGeom>
        </p:spPr>
        <p:txBody>
          <a:bodyPr spcFirstLastPara="1" wrap="square" lIns="0" tIns="0" rIns="0" bIns="0"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extLst>
      <p:ext uri="{BB962C8B-B14F-4D97-AF65-F5344CB8AC3E}">
        <p14:creationId xmlns:p14="http://schemas.microsoft.com/office/powerpoint/2010/main" val="279934001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Agenda">
    <p:bg>
      <p:bgPr>
        <a:solidFill>
          <a:srgbClr val="0D3240"/>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200DF232-9F94-437F-A5B1-F2EE8AD5FEF8}"/>
              </a:ext>
            </a:extLst>
          </p:cNvPr>
          <p:cNvSpPr>
            <a:spLocks noGrp="1"/>
          </p:cNvSpPr>
          <p:nvPr>
            <p:ph type="title" hasCustomPrompt="1"/>
          </p:nvPr>
        </p:nvSpPr>
        <p:spPr>
          <a:xfrm>
            <a:off x="23732" y="492014"/>
            <a:ext cx="3692632" cy="543742"/>
          </a:xfrm>
        </p:spPr>
        <p:txBody>
          <a:bodyPr/>
          <a:lstStyle>
            <a:lvl1pPr algn="ctr">
              <a:defRPr sz="4000" b="1">
                <a:solidFill>
                  <a:srgbClr val="02C9B6"/>
                </a:solidFill>
                <a:latin typeface="Calibri" panose="020F0502020204030204" pitchFamily="34" charset="0"/>
                <a:cs typeface="Calibri" panose="020F0502020204030204" pitchFamily="34" charset="0"/>
              </a:defRPr>
            </a:lvl1pPr>
          </a:lstStyle>
          <a:p>
            <a:r>
              <a:rPr lang="es-ES" dirty="0"/>
              <a:t>Agenda</a:t>
            </a:r>
            <a:endParaRPr lang="es-CO" dirty="0"/>
          </a:p>
        </p:txBody>
      </p:sp>
      <p:sp>
        <p:nvSpPr>
          <p:cNvPr id="8" name="Google Shape;37;p32">
            <a:extLst>
              <a:ext uri="{FF2B5EF4-FFF2-40B4-BE49-F238E27FC236}">
                <a16:creationId xmlns:a16="http://schemas.microsoft.com/office/drawing/2014/main" id="{7E4911F7-0A38-4B68-AAA1-C1FC3DEB2706}"/>
              </a:ext>
            </a:extLst>
          </p:cNvPr>
          <p:cNvSpPr txBox="1">
            <a:spLocks noGrp="1"/>
          </p:cNvSpPr>
          <p:nvPr>
            <p:ph type="body" idx="1"/>
          </p:nvPr>
        </p:nvSpPr>
        <p:spPr>
          <a:xfrm>
            <a:off x="986601" y="1309983"/>
            <a:ext cx="7514035" cy="3330688"/>
          </a:xfrm>
          <a:prstGeom prst="rect">
            <a:avLst/>
          </a:prstGeom>
          <a:noFill/>
          <a:ln>
            <a:noFill/>
          </a:ln>
        </p:spPr>
        <p:txBody>
          <a:bodyPr spcFirstLastPara="1" wrap="square" lIns="91425" tIns="45700" rIns="91425" bIns="45700" anchor="t" anchorCtr="0">
            <a:normAutofit/>
          </a:bodyPr>
          <a:lstStyle>
            <a:lvl1pPr marL="5715" lvl="0" indent="0" algn="l">
              <a:lnSpc>
                <a:spcPct val="100000"/>
              </a:lnSpc>
              <a:spcBef>
                <a:spcPts val="360"/>
              </a:spcBef>
              <a:spcAft>
                <a:spcPts val="0"/>
              </a:spcAft>
              <a:buClr>
                <a:srgbClr val="02C9B6"/>
              </a:buClr>
              <a:buSzPts val="3480"/>
              <a:buFont typeface="Arial" panose="020B0604020202020204" pitchFamily="34" charset="0"/>
              <a:buNone/>
              <a:defRPr sz="1800">
                <a:solidFill>
                  <a:schemeClr val="bg1"/>
                </a:solidFill>
                <a:latin typeface="Calibri"/>
                <a:ea typeface="Calibri"/>
                <a:cs typeface="Calibri"/>
                <a:sym typeface="Calibri"/>
              </a:defRPr>
            </a:lvl1pPr>
            <a:lvl2pPr marL="685800" lvl="1" indent="-309563" algn="l">
              <a:lnSpc>
                <a:spcPct val="100000"/>
              </a:lnSpc>
              <a:spcBef>
                <a:spcPts val="450"/>
              </a:spcBef>
              <a:spcAft>
                <a:spcPts val="0"/>
              </a:spcAft>
              <a:buSzPts val="2900"/>
              <a:buChar char="•"/>
              <a:defRPr>
                <a:latin typeface="Calibri"/>
                <a:ea typeface="Calibri"/>
                <a:cs typeface="Calibri"/>
                <a:sym typeface="Calibri"/>
              </a:defRPr>
            </a:lvl2pPr>
            <a:lvl3pPr marL="1028700" lvl="2" indent="-295751" algn="l">
              <a:lnSpc>
                <a:spcPct val="100000"/>
              </a:lnSpc>
              <a:spcBef>
                <a:spcPts val="450"/>
              </a:spcBef>
              <a:spcAft>
                <a:spcPts val="0"/>
              </a:spcAft>
              <a:buSzPts val="2610"/>
              <a:buChar char="•"/>
              <a:defRPr>
                <a:latin typeface="Calibri"/>
                <a:ea typeface="Calibri"/>
                <a:cs typeface="Calibri"/>
                <a:sym typeface="Calibri"/>
              </a:defRPr>
            </a:lvl3pPr>
            <a:lvl4pPr marL="1371600" lvl="3" indent="-281939" algn="l">
              <a:lnSpc>
                <a:spcPct val="100000"/>
              </a:lnSpc>
              <a:spcBef>
                <a:spcPts val="450"/>
              </a:spcBef>
              <a:spcAft>
                <a:spcPts val="0"/>
              </a:spcAft>
              <a:buSzPts val="2320"/>
              <a:buChar char="•"/>
              <a:defRPr>
                <a:latin typeface="Calibri"/>
                <a:ea typeface="Calibri"/>
                <a:cs typeface="Calibri"/>
                <a:sym typeface="Calibri"/>
              </a:defRPr>
            </a:lvl4pPr>
            <a:lvl5pPr marL="1714500" lvl="4" indent="-268128" algn="l">
              <a:lnSpc>
                <a:spcPct val="100000"/>
              </a:lnSpc>
              <a:spcBef>
                <a:spcPts val="450"/>
              </a:spcBef>
              <a:spcAft>
                <a:spcPts val="0"/>
              </a:spcAft>
              <a:buSzPts val="2030"/>
              <a:buChar char="•"/>
              <a:defRPr>
                <a:latin typeface="Calibri"/>
                <a:ea typeface="Calibri"/>
                <a:cs typeface="Calibri"/>
                <a:sym typeface="Calibri"/>
              </a:defRPr>
            </a:lvl5pPr>
            <a:lvl6pPr marL="2057400" lvl="5" indent="-295751" algn="l">
              <a:lnSpc>
                <a:spcPct val="100000"/>
              </a:lnSpc>
              <a:spcBef>
                <a:spcPts val="450"/>
              </a:spcBef>
              <a:spcAft>
                <a:spcPts val="0"/>
              </a:spcAft>
              <a:buSzPts val="2610"/>
              <a:buChar char="•"/>
              <a:defRPr/>
            </a:lvl6pPr>
            <a:lvl7pPr marL="2400300" lvl="6" indent="-295751" algn="l">
              <a:lnSpc>
                <a:spcPct val="100000"/>
              </a:lnSpc>
              <a:spcBef>
                <a:spcPts val="450"/>
              </a:spcBef>
              <a:spcAft>
                <a:spcPts val="0"/>
              </a:spcAft>
              <a:buSzPts val="2610"/>
              <a:buChar char="•"/>
              <a:defRPr/>
            </a:lvl7pPr>
            <a:lvl8pPr marL="2743200" lvl="7" indent="-295751" algn="l">
              <a:lnSpc>
                <a:spcPct val="100000"/>
              </a:lnSpc>
              <a:spcBef>
                <a:spcPts val="450"/>
              </a:spcBef>
              <a:spcAft>
                <a:spcPts val="0"/>
              </a:spcAft>
              <a:buSzPts val="2610"/>
              <a:buChar char="•"/>
              <a:defRPr/>
            </a:lvl8pPr>
            <a:lvl9pPr marL="3086100" lvl="8" indent="-295751" algn="l">
              <a:lnSpc>
                <a:spcPct val="100000"/>
              </a:lnSpc>
              <a:spcBef>
                <a:spcPts val="450"/>
              </a:spcBef>
              <a:spcAft>
                <a:spcPts val="450"/>
              </a:spcAft>
              <a:buSzPts val="2610"/>
              <a:buChar char="•"/>
              <a:defRPr/>
            </a:lvl9pPr>
          </a:lstStyle>
          <a:p>
            <a:pPr lvl="0"/>
            <a:r>
              <a:rPr lang="es-ES"/>
              <a:t>Haga clic para modificar los estilos de texto del patrón</a:t>
            </a:r>
          </a:p>
        </p:txBody>
      </p:sp>
      <p:pic>
        <p:nvPicPr>
          <p:cNvPr id="9" name="Gráfico 5">
            <a:extLst>
              <a:ext uri="{FF2B5EF4-FFF2-40B4-BE49-F238E27FC236}">
                <a16:creationId xmlns:a16="http://schemas.microsoft.com/office/drawing/2014/main" id="{77AE4992-419D-4C0D-ADAE-F817396DCB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40392" y="674833"/>
            <a:ext cx="4581131" cy="68963"/>
          </a:xfrm>
          <a:prstGeom prst="rect">
            <a:avLst/>
          </a:prstGeom>
        </p:spPr>
      </p:pic>
      <p:pic>
        <p:nvPicPr>
          <p:cNvPr id="10"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4916" y="4778409"/>
            <a:ext cx="891441" cy="378665"/>
          </a:xfrm>
          <a:prstGeom prst="rect">
            <a:avLst/>
          </a:prstGeom>
        </p:spPr>
      </p:pic>
      <p:sp>
        <p:nvSpPr>
          <p:cNvPr id="11" name="CuadroTexto 10">
            <a:extLst>
              <a:ext uri="{FF2B5EF4-FFF2-40B4-BE49-F238E27FC236}">
                <a16:creationId xmlns:a16="http://schemas.microsoft.com/office/drawing/2014/main" id="{6C8AC4E2-448D-4FEE-91DD-C1DA16461242}"/>
              </a:ext>
            </a:extLst>
          </p:cNvPr>
          <p:cNvSpPr txBox="1"/>
          <p:nvPr/>
        </p:nvSpPr>
        <p:spPr>
          <a:xfrm>
            <a:off x="264319" y="4914899"/>
            <a:ext cx="1900238" cy="196208"/>
          </a:xfrm>
          <a:prstGeom prst="rect">
            <a:avLst/>
          </a:prstGeom>
          <a:noFill/>
        </p:spPr>
        <p:txBody>
          <a:bodyPr wrap="square" rtlCol="0">
            <a:spAutoFit/>
          </a:bodyPr>
          <a:lstStyle/>
          <a:p>
            <a:r>
              <a:rPr lang="es-CO" sz="675" dirty="0">
                <a:solidFill>
                  <a:schemeClr val="bg1"/>
                </a:solidFill>
              </a:rPr>
              <a:t>Vigilada </a:t>
            </a:r>
            <a:r>
              <a:rPr lang="es-CO" sz="675" dirty="0" err="1">
                <a:solidFill>
                  <a:schemeClr val="bg1"/>
                </a:solidFill>
              </a:rPr>
              <a:t>Mineducación</a:t>
            </a:r>
            <a:endParaRPr lang="es-CO" sz="675" dirty="0">
              <a:solidFill>
                <a:schemeClr val="bg1"/>
              </a:solidFill>
            </a:endParaRPr>
          </a:p>
        </p:txBody>
      </p:sp>
    </p:spTree>
    <p:extLst>
      <p:ext uri="{BB962C8B-B14F-4D97-AF65-F5344CB8AC3E}">
        <p14:creationId xmlns:p14="http://schemas.microsoft.com/office/powerpoint/2010/main" val="3099914344"/>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4" name="Google Shape;14;p3"/>
          <p:cNvSpPr txBox="1">
            <a:spLocks noGrp="1"/>
          </p:cNvSpPr>
          <p:nvPr>
            <p:ph type="ctrTitle"/>
          </p:nvPr>
        </p:nvSpPr>
        <p:spPr>
          <a:xfrm>
            <a:off x="685800" y="973750"/>
            <a:ext cx="57969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685800" y="2230450"/>
            <a:ext cx="5796900" cy="4653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3326587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Agenda">
    <p:bg>
      <p:bgPr>
        <a:solidFill>
          <a:srgbClr val="0D3240"/>
        </a:solidFill>
        <a:effectLst/>
      </p:bgPr>
    </p:bg>
    <p:spTree>
      <p:nvGrpSpPr>
        <p:cNvPr id="1" name=""/>
        <p:cNvGrpSpPr/>
        <p:nvPr/>
      </p:nvGrpSpPr>
      <p:grpSpPr>
        <a:xfrm>
          <a:off x="0" y="0"/>
          <a:ext cx="0" cy="0"/>
          <a:chOff x="0" y="0"/>
          <a:chExt cx="0" cy="0"/>
        </a:xfrm>
      </p:grpSpPr>
      <p:pic>
        <p:nvPicPr>
          <p:cNvPr id="9" name="Gráfico 5">
            <a:extLst>
              <a:ext uri="{FF2B5EF4-FFF2-40B4-BE49-F238E27FC236}">
                <a16:creationId xmlns:a16="http://schemas.microsoft.com/office/drawing/2014/main" id="{77AE4992-419D-4C0D-ADAE-F817396DCB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40392" y="674833"/>
            <a:ext cx="4581131" cy="68963"/>
          </a:xfrm>
          <a:prstGeom prst="rect">
            <a:avLst/>
          </a:prstGeom>
        </p:spPr>
      </p:pic>
      <p:pic>
        <p:nvPicPr>
          <p:cNvPr id="10"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4916" y="4778409"/>
            <a:ext cx="891441" cy="378665"/>
          </a:xfrm>
          <a:prstGeom prst="rect">
            <a:avLst/>
          </a:prstGeom>
        </p:spPr>
      </p:pic>
      <p:sp>
        <p:nvSpPr>
          <p:cNvPr id="11" name="CuadroTexto 10">
            <a:extLst>
              <a:ext uri="{FF2B5EF4-FFF2-40B4-BE49-F238E27FC236}">
                <a16:creationId xmlns:a16="http://schemas.microsoft.com/office/drawing/2014/main" id="{6C8AC4E2-448D-4FEE-91DD-C1DA16461242}"/>
              </a:ext>
            </a:extLst>
          </p:cNvPr>
          <p:cNvSpPr txBox="1"/>
          <p:nvPr/>
        </p:nvSpPr>
        <p:spPr>
          <a:xfrm>
            <a:off x="264319" y="4914899"/>
            <a:ext cx="1900238" cy="196208"/>
          </a:xfrm>
          <a:prstGeom prst="rect">
            <a:avLst/>
          </a:prstGeom>
          <a:noFill/>
        </p:spPr>
        <p:txBody>
          <a:bodyPr wrap="square" rtlCol="0">
            <a:spAutoFit/>
          </a:bodyPr>
          <a:lstStyle/>
          <a:p>
            <a:r>
              <a:rPr lang="es-CO" sz="675" dirty="0">
                <a:solidFill>
                  <a:schemeClr val="bg1"/>
                </a:solidFill>
              </a:rPr>
              <a:t>Vigilada </a:t>
            </a:r>
            <a:r>
              <a:rPr lang="es-CO" sz="675" dirty="0" err="1">
                <a:solidFill>
                  <a:schemeClr val="bg1"/>
                </a:solidFill>
              </a:rPr>
              <a:t>Mineducación</a:t>
            </a:r>
            <a:endParaRPr lang="es-CO" sz="675" dirty="0">
              <a:solidFill>
                <a:schemeClr val="bg1"/>
              </a:solidFill>
            </a:endParaRPr>
          </a:p>
        </p:txBody>
      </p:sp>
      <p:sp>
        <p:nvSpPr>
          <p:cNvPr id="2" name="Google Shape;87;p22">
            <a:extLst>
              <a:ext uri="{FF2B5EF4-FFF2-40B4-BE49-F238E27FC236}">
                <a16:creationId xmlns:a16="http://schemas.microsoft.com/office/drawing/2014/main" id="{85F04559-A81A-54D3-2B1A-DDD6F2612E0A}"/>
              </a:ext>
            </a:extLst>
          </p:cNvPr>
          <p:cNvSpPr txBox="1">
            <a:spLocks noGrp="1"/>
          </p:cNvSpPr>
          <p:nvPr>
            <p:ph type="body" idx="1"/>
          </p:nvPr>
        </p:nvSpPr>
        <p:spPr>
          <a:xfrm>
            <a:off x="956564" y="906406"/>
            <a:ext cx="7514035" cy="3330688"/>
          </a:xfrm>
          <a:prstGeom prst="rect">
            <a:avLst/>
          </a:prstGeom>
          <a:noFill/>
          <a:ln>
            <a:noFill/>
          </a:ln>
        </p:spPr>
        <p:txBody>
          <a:bodyPr spcFirstLastPara="1" wrap="square" lIns="91425" tIns="91425" rIns="91425" bIns="91425" anchor="ctr" anchorCtr="0">
            <a:noAutofit/>
          </a:bodyPr>
          <a:lstStyle>
            <a:lvl1pPr>
              <a:defRPr/>
            </a:lvl1pPr>
          </a:lstStyle>
          <a:p>
            <a:pPr marL="0" lvl="0" indent="0" algn="ctr" rtl="0">
              <a:lnSpc>
                <a:spcPct val="100000"/>
              </a:lnSpc>
              <a:spcBef>
                <a:spcPts val="0"/>
              </a:spcBef>
              <a:spcAft>
                <a:spcPts val="0"/>
              </a:spcAft>
              <a:buSzPts val="2800"/>
              <a:buNone/>
            </a:pPr>
            <a:r>
              <a:rPr lang="es-ES"/>
              <a:t>Haga clic para modificar los estilos de texto del patrón</a:t>
            </a:r>
          </a:p>
        </p:txBody>
      </p:sp>
    </p:spTree>
    <p:extLst>
      <p:ext uri="{BB962C8B-B14F-4D97-AF65-F5344CB8AC3E}">
        <p14:creationId xmlns:p14="http://schemas.microsoft.com/office/powerpoint/2010/main" val="93918641"/>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Diapositiva de título">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1"/>
            <a:ext cx="2743200" cy="365125"/>
          </a:xfrm>
          <a:prstGeom prst="rect">
            <a:avLst/>
          </a:prstGeom>
        </p:spPr>
        <p:txBody>
          <a:bodyPr vert="horz" lIns="91440" tIns="45720" rIns="91440" bIns="45720" rtlCol="0" anchor="ctr"/>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Footer Placeholder 4"/>
          <p:cNvSpPr>
            <a:spLocks noGrp="1"/>
          </p:cNvSpPr>
          <p:nvPr>
            <p:ph type="ftr" sz="quarter" idx="11"/>
          </p:nvPr>
        </p:nvSpPr>
        <p:spPr>
          <a:xfrm>
            <a:off x="4038600" y="6356351"/>
            <a:ext cx="41148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75939163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reserve="1">
  <p:cSld name="Title slide">
    <p:spTree>
      <p:nvGrpSpPr>
        <p:cNvPr id="1" name="Shape 9"/>
        <p:cNvGrpSpPr/>
        <p:nvPr/>
      </p:nvGrpSpPr>
      <p:grpSpPr>
        <a:xfrm>
          <a:off x="0" y="0"/>
          <a:ext cx="0" cy="0"/>
          <a:chOff x="0" y="0"/>
          <a:chExt cx="0" cy="0"/>
        </a:xfrm>
      </p:grpSpPr>
      <p:pic>
        <p:nvPicPr>
          <p:cNvPr id="10" name="Google Shape;10;p67"/>
          <p:cNvPicPr preferRelativeResize="0"/>
          <p:nvPr/>
        </p:nvPicPr>
        <p:blipFill rotWithShape="1">
          <a:blip r:embed="rId2">
            <a:alphaModFix/>
          </a:blip>
          <a:srcRect l="4164" r="43153"/>
          <a:stretch/>
        </p:blipFill>
        <p:spPr>
          <a:xfrm>
            <a:off x="7765774" y="157061"/>
            <a:ext cx="1020418" cy="659838"/>
          </a:xfrm>
          <a:prstGeom prst="rect">
            <a:avLst/>
          </a:prstGeom>
          <a:noFill/>
          <a:ln>
            <a:noFill/>
          </a:ln>
        </p:spPr>
      </p:pic>
      <p:sp>
        <p:nvSpPr>
          <p:cNvPr id="11" name="Google Shape;11;p6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solidFill>
                  <a:schemeClr val="lt1"/>
                </a:solidFill>
                <a:latin typeface="Calibri"/>
                <a:ea typeface="Calibri"/>
                <a:cs typeface="Calibri"/>
                <a:sym typeface="Calibri"/>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r>
              <a:rPr lang="es-ES"/>
              <a:t>Haga clic para modificar el estilo de título del patrón</a:t>
            </a:r>
            <a:endParaRPr/>
          </a:p>
        </p:txBody>
      </p:sp>
    </p:spTree>
    <p:extLst>
      <p:ext uri="{BB962C8B-B14F-4D97-AF65-F5344CB8AC3E}">
        <p14:creationId xmlns:p14="http://schemas.microsoft.com/office/powerpoint/2010/main" val="182105393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preserve="1">
  <p:cSld name="Title and body">
    <p:spTree>
      <p:nvGrpSpPr>
        <p:cNvPr id="1" name="Shape 12"/>
        <p:cNvGrpSpPr/>
        <p:nvPr/>
      </p:nvGrpSpPr>
      <p:grpSpPr>
        <a:xfrm>
          <a:off x="0" y="0"/>
          <a:ext cx="0" cy="0"/>
          <a:chOff x="0" y="0"/>
          <a:chExt cx="0" cy="0"/>
        </a:xfrm>
      </p:grpSpPr>
      <p:pic>
        <p:nvPicPr>
          <p:cNvPr id="3" name="Gráfico 11">
            <a:extLst>
              <a:ext uri="{FF2B5EF4-FFF2-40B4-BE49-F238E27FC236}">
                <a16:creationId xmlns:a16="http://schemas.microsoft.com/office/drawing/2014/main" id="{82DC6C10-937C-1F1F-D048-1657A24F31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7316" y="4702209"/>
            <a:ext cx="891441" cy="378665"/>
          </a:xfrm>
          <a:prstGeom prst="rect">
            <a:avLst/>
          </a:prstGeom>
        </p:spPr>
      </p:pic>
      <p:sp>
        <p:nvSpPr>
          <p:cNvPr id="4" name="Slide Number Placeholder 5">
            <a:extLst>
              <a:ext uri="{FF2B5EF4-FFF2-40B4-BE49-F238E27FC236}">
                <a16:creationId xmlns:a16="http://schemas.microsoft.com/office/drawing/2014/main" id="{8ECDB7D0-BDF1-F8C6-9DA6-C96C08639B04}"/>
              </a:ext>
            </a:extLst>
          </p:cNvPr>
          <p:cNvSpPr>
            <a:spLocks noGrp="1"/>
          </p:cNvSpPr>
          <p:nvPr>
            <p:ph type="sldNum" sz="quarter"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s-CO" smtClean="0"/>
              <a:t>‹#›</a:t>
            </a:fld>
            <a:endParaRPr lang="es-CO"/>
          </a:p>
        </p:txBody>
      </p:sp>
      <p:pic>
        <p:nvPicPr>
          <p:cNvPr id="5" name="Imagen 4" descr="Imagen que contiene coral, calle, animal, agua&#10;&#10;Descripción generada automáticamente">
            <a:extLst>
              <a:ext uri="{FF2B5EF4-FFF2-40B4-BE49-F238E27FC236}">
                <a16:creationId xmlns:a16="http://schemas.microsoft.com/office/drawing/2014/main" id="{1DCB6439-688A-AB5E-8E4C-BDCA157360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5266977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Referencias">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1"/>
            <a:ext cx="2743200" cy="365125"/>
          </a:xfrm>
          <a:prstGeom prst="rect">
            <a:avLst/>
          </a:prstGeom>
        </p:spPr>
        <p:txBody>
          <a:bodyPr vert="horz" lIns="91440" tIns="45720" rIns="91440" bIns="45720" rtlCol="0" anchor="ctr"/>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Footer Placeholder 4"/>
          <p:cNvSpPr>
            <a:spLocks noGrp="1"/>
          </p:cNvSpPr>
          <p:nvPr>
            <p:ph type="ftr" sz="quarter" idx="11"/>
          </p:nvPr>
        </p:nvSpPr>
        <p:spPr>
          <a:xfrm>
            <a:off x="4038600" y="6356351"/>
            <a:ext cx="41148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2" name="Rectángulo 1">
            <a:extLst>
              <a:ext uri="{FF2B5EF4-FFF2-40B4-BE49-F238E27FC236}">
                <a16:creationId xmlns:a16="http://schemas.microsoft.com/office/drawing/2014/main" id="{18E40F9F-6290-C1E6-1E74-AFEA26E22D8D}"/>
              </a:ext>
            </a:extLst>
          </p:cNvPr>
          <p:cNvSpPr/>
          <p:nvPr/>
        </p:nvSpPr>
        <p:spPr>
          <a:xfrm>
            <a:off x="0" y="0"/>
            <a:ext cx="9144000" cy="857250"/>
          </a:xfrm>
          <a:prstGeom prst="rect">
            <a:avLst/>
          </a:prstGeom>
          <a:solidFill>
            <a:srgbClr val="0D32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ráfico 12">
            <a:extLst>
              <a:ext uri="{FF2B5EF4-FFF2-40B4-BE49-F238E27FC236}">
                <a16:creationId xmlns:a16="http://schemas.microsoft.com/office/drawing/2014/main" id="{F6C67CBD-A8F1-F1DB-702D-816E945356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3400" y="4764835"/>
            <a:ext cx="891441" cy="378665"/>
          </a:xfrm>
          <a:prstGeom prst="rect">
            <a:avLst/>
          </a:prstGeom>
        </p:spPr>
      </p:pic>
      <p:sp>
        <p:nvSpPr>
          <p:cNvPr id="7" name="CuadroTexto 6">
            <a:extLst>
              <a:ext uri="{FF2B5EF4-FFF2-40B4-BE49-F238E27FC236}">
                <a16:creationId xmlns:a16="http://schemas.microsoft.com/office/drawing/2014/main" id="{6704F0FF-04CD-EDFF-7B1A-C5DE938EEA59}"/>
              </a:ext>
            </a:extLst>
          </p:cNvPr>
          <p:cNvSpPr txBox="1"/>
          <p:nvPr/>
        </p:nvSpPr>
        <p:spPr>
          <a:xfrm>
            <a:off x="264319" y="4914899"/>
            <a:ext cx="1900238" cy="196208"/>
          </a:xfrm>
          <a:prstGeom prst="rect">
            <a:avLst/>
          </a:prstGeom>
          <a:solidFill>
            <a:schemeClr val="lt1"/>
          </a:solidFill>
        </p:spPr>
        <p:txBody>
          <a:bodyPr wrap="square" rtlCol="0">
            <a:spAutoFit/>
          </a:bodyPr>
          <a:lstStyle/>
          <a:p>
            <a:r>
              <a:rPr lang="es-CO" sz="675" dirty="0">
                <a:solidFill>
                  <a:schemeClr val="bg2"/>
                </a:solidFill>
              </a:rPr>
              <a:t>Vigilada </a:t>
            </a:r>
            <a:r>
              <a:rPr lang="es-CO" sz="675" dirty="0" err="1">
                <a:solidFill>
                  <a:schemeClr val="bg2"/>
                </a:solidFill>
              </a:rPr>
              <a:t>Mineducación</a:t>
            </a:r>
            <a:endParaRPr lang="es-CO" sz="675" dirty="0">
              <a:solidFill>
                <a:schemeClr val="bg2"/>
              </a:solidFill>
            </a:endParaRPr>
          </a:p>
        </p:txBody>
      </p:sp>
      <p:sp>
        <p:nvSpPr>
          <p:cNvPr id="6" name="Google Shape;98;p23">
            <a:extLst>
              <a:ext uri="{FF2B5EF4-FFF2-40B4-BE49-F238E27FC236}">
                <a16:creationId xmlns:a16="http://schemas.microsoft.com/office/drawing/2014/main" id="{F562C296-131A-1156-2E03-095F6317AF59}"/>
              </a:ext>
            </a:extLst>
          </p:cNvPr>
          <p:cNvSpPr txBox="1"/>
          <p:nvPr/>
        </p:nvSpPr>
        <p:spPr>
          <a:xfrm>
            <a:off x="139161" y="0"/>
            <a:ext cx="5102161" cy="85724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595959"/>
              </a:buClr>
              <a:buSzPts val="2800"/>
              <a:buFont typeface="Arial"/>
              <a:buNone/>
            </a:pPr>
            <a:endParaRPr dirty="0"/>
          </a:p>
        </p:txBody>
      </p:sp>
    </p:spTree>
    <p:extLst>
      <p:ext uri="{BB962C8B-B14F-4D97-AF65-F5344CB8AC3E}">
        <p14:creationId xmlns:p14="http://schemas.microsoft.com/office/powerpoint/2010/main" val="252745712"/>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preserve="1">
  <p:cSld name="1_Title and body">
    <p:spTree>
      <p:nvGrpSpPr>
        <p:cNvPr id="1" name="Shape 15"/>
        <p:cNvGrpSpPr/>
        <p:nvPr/>
      </p:nvGrpSpPr>
      <p:grpSpPr>
        <a:xfrm>
          <a:off x="0" y="0"/>
          <a:ext cx="0" cy="0"/>
          <a:chOff x="0" y="0"/>
          <a:chExt cx="0" cy="0"/>
        </a:xfrm>
      </p:grpSpPr>
      <p:pic>
        <p:nvPicPr>
          <p:cNvPr id="16" name="Google Shape;16;p69"/>
          <p:cNvPicPr preferRelativeResize="0"/>
          <p:nvPr/>
        </p:nvPicPr>
        <p:blipFill rotWithShape="1">
          <a:blip r:embed="rId2">
            <a:alphaModFix/>
          </a:blip>
          <a:srcRect l="4164" r="43153"/>
          <a:stretch/>
        </p:blipFill>
        <p:spPr>
          <a:xfrm>
            <a:off x="7765774" y="157061"/>
            <a:ext cx="1020418" cy="659838"/>
          </a:xfrm>
          <a:prstGeom prst="rect">
            <a:avLst/>
          </a:prstGeom>
          <a:noFill/>
          <a:ln>
            <a:noFill/>
          </a:ln>
        </p:spPr>
      </p:pic>
    </p:spTree>
    <p:extLst>
      <p:ext uri="{BB962C8B-B14F-4D97-AF65-F5344CB8AC3E}">
        <p14:creationId xmlns:p14="http://schemas.microsoft.com/office/powerpoint/2010/main" val="1319693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8"/>
        <p:cNvGrpSpPr/>
        <p:nvPr/>
      </p:nvGrpSpPr>
      <p:grpSpPr>
        <a:xfrm>
          <a:off x="0" y="0"/>
          <a:ext cx="0" cy="0"/>
          <a:chOff x="0" y="0"/>
          <a:chExt cx="0" cy="0"/>
        </a:xfrm>
      </p:grpSpPr>
      <p:sp>
        <p:nvSpPr>
          <p:cNvPr id="19" name="Google Shape;19;p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r>
              <a:rPr lang="es-ES"/>
              <a:t>Haga clic para modificar el estilo de título del patrón</a:t>
            </a:r>
            <a:endParaRPr/>
          </a:p>
        </p:txBody>
      </p:sp>
      <p:sp>
        <p:nvSpPr>
          <p:cNvPr id="20" name="Google Shape;2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21674164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1497199371"/>
      </p:ext>
    </p:extLst>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jdmartinev@eafit.edu.c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1976393" y="518260"/>
            <a:ext cx="6802401" cy="764177"/>
          </a:xfrm>
          <a:prstGeom prst="rect">
            <a:avLst/>
          </a:prstGeom>
        </p:spPr>
        <p:txBody>
          <a:bodyPr spcFirstLastPara="1" wrap="square" lIns="0" tIns="0" rIns="0" bIns="0" anchor="t" anchorCtr="0">
            <a:noAutofit/>
          </a:bodyPr>
          <a:lstStyle/>
          <a:p>
            <a:pPr marL="0" lvl="0" indent="0" rtl="0">
              <a:spcBef>
                <a:spcPts val="0"/>
              </a:spcBef>
              <a:spcAft>
                <a:spcPts val="0"/>
              </a:spcAft>
              <a:buNone/>
            </a:pPr>
            <a:r>
              <a:rPr lang="es-ES" sz="3600" dirty="0"/>
              <a:t>FORMULACIÓN DE PROBLEMAS</a:t>
            </a:r>
            <a:endParaRPr lang="es-ES" sz="4400" dirty="0"/>
          </a:p>
          <a:p>
            <a:pPr marL="0" lvl="0" indent="0" rtl="0">
              <a:spcBef>
                <a:spcPts val="0"/>
              </a:spcBef>
              <a:spcAft>
                <a:spcPts val="0"/>
              </a:spcAft>
              <a:buNone/>
            </a:pPr>
            <a:endParaRPr lang="es-ES" sz="4800" dirty="0"/>
          </a:p>
        </p:txBody>
      </p:sp>
      <p:sp>
        <p:nvSpPr>
          <p:cNvPr id="3" name="Google Shape;60;p19">
            <a:extLst>
              <a:ext uri="{FF2B5EF4-FFF2-40B4-BE49-F238E27FC236}">
                <a16:creationId xmlns:a16="http://schemas.microsoft.com/office/drawing/2014/main" id="{E4D3BE62-9653-A8AD-FBD4-1A43E265E47F}"/>
              </a:ext>
            </a:extLst>
          </p:cNvPr>
          <p:cNvSpPr txBox="1"/>
          <p:nvPr/>
        </p:nvSpPr>
        <p:spPr>
          <a:xfrm>
            <a:off x="493189" y="3095971"/>
            <a:ext cx="8415832"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600"/>
              <a:buFont typeface="Arial"/>
              <a:buNone/>
            </a:pPr>
            <a:endParaRPr lang="es-CO" sz="2400" b="0" i="0" u="none" strike="noStrike" cap="none" dirty="0">
              <a:solidFill>
                <a:schemeClr val="lt1"/>
              </a:solidFill>
              <a:latin typeface="Calibri"/>
              <a:ea typeface="Calibri"/>
              <a:cs typeface="Calibri"/>
              <a:sym typeface="Calibri"/>
            </a:endParaRPr>
          </a:p>
          <a:p>
            <a:pPr>
              <a:buClr>
                <a:schemeClr val="dk1"/>
              </a:buClr>
              <a:buSzPts val="3600"/>
            </a:pPr>
            <a:r>
              <a:rPr lang="es-CO" sz="2400" b="0" i="0" u="none" strike="noStrike" cap="none" dirty="0">
                <a:solidFill>
                  <a:schemeClr val="lt1"/>
                </a:solidFill>
                <a:latin typeface="Calibri"/>
                <a:ea typeface="Calibri"/>
                <a:cs typeface="Calibri"/>
                <a:sym typeface="Calibri"/>
              </a:rPr>
              <a:t>Yomin E. Jaramillo Múnera, </a:t>
            </a:r>
            <a:r>
              <a:rPr lang="es-CO" sz="2400" b="0" i="0" u="none" strike="noStrike" cap="none" dirty="0" err="1">
                <a:solidFill>
                  <a:schemeClr val="lt1"/>
                </a:solidFill>
                <a:latin typeface="Calibri"/>
                <a:ea typeface="Calibri"/>
                <a:cs typeface="Calibri"/>
                <a:sym typeface="Calibri"/>
              </a:rPr>
              <a:t>Msc</a:t>
            </a:r>
            <a:r>
              <a:rPr lang="es-CO" sz="2400" b="0" i="0" u="none" strike="noStrike" cap="none" dirty="0">
                <a:solidFill>
                  <a:schemeClr val="lt1"/>
                </a:solidFill>
                <a:latin typeface="Calibri"/>
                <a:ea typeface="Calibri"/>
                <a:cs typeface="Calibri"/>
                <a:sym typeface="Calibri"/>
              </a:rPr>
              <a:t>.</a:t>
            </a:r>
            <a:r>
              <a:rPr lang="es-CO" sz="2400" dirty="0">
                <a:solidFill>
                  <a:schemeClr val="lt1"/>
                </a:solidFill>
                <a:latin typeface="Calibri"/>
                <a:ea typeface="Calibri"/>
                <a:cs typeface="Calibri"/>
                <a:sym typeface="Calibri"/>
              </a:rPr>
              <a:t> </a:t>
            </a:r>
            <a:r>
              <a:rPr lang="es-CO" sz="2400" dirty="0" err="1">
                <a:solidFill>
                  <a:schemeClr val="lt1"/>
                </a:solidFill>
                <a:latin typeface="Calibri"/>
                <a:ea typeface="Calibri"/>
                <a:cs typeface="Calibri"/>
                <a:sym typeface="Calibri"/>
              </a:rPr>
              <a:t>Automatizacion</a:t>
            </a:r>
            <a:r>
              <a:rPr lang="es-CO" sz="2400" dirty="0">
                <a:solidFill>
                  <a:schemeClr val="lt1"/>
                </a:solidFill>
                <a:latin typeface="Calibri"/>
                <a:ea typeface="Calibri"/>
                <a:cs typeface="Calibri"/>
                <a:sym typeface="Calibri"/>
              </a:rPr>
              <a:t> y Control </a:t>
            </a:r>
            <a:r>
              <a:rPr lang="es-CO" sz="2400" dirty="0" err="1">
                <a:solidFill>
                  <a:schemeClr val="lt1"/>
                </a:solidFill>
                <a:latin typeface="Calibri"/>
                <a:ea typeface="Calibri"/>
                <a:cs typeface="Calibri"/>
                <a:sym typeface="Calibri"/>
              </a:rPr>
              <a:t>Ind</a:t>
            </a:r>
            <a:endParaRPr lang="es-CO" sz="2400" b="0" i="0" u="none" strike="noStrike" cap="none" dirty="0" err="1">
              <a:solidFill>
                <a:schemeClr val="lt1"/>
              </a:solidFill>
              <a:latin typeface="Calibri"/>
              <a:ea typeface="Calibri"/>
              <a:cs typeface="Calibri"/>
            </a:endParaRPr>
          </a:p>
          <a:p>
            <a:pPr marL="0" marR="0" lvl="0" indent="0" algn="l" rtl="0">
              <a:lnSpc>
                <a:spcPct val="100000"/>
              </a:lnSpc>
              <a:spcBef>
                <a:spcPts val="0"/>
              </a:spcBef>
              <a:spcAft>
                <a:spcPts val="0"/>
              </a:spcAft>
              <a:buClr>
                <a:schemeClr val="dk1"/>
              </a:buClr>
              <a:buSzPts val="3600"/>
              <a:buFont typeface="Arial"/>
              <a:buNone/>
            </a:pPr>
            <a:r>
              <a:rPr lang="es-CO" sz="2400" dirty="0">
                <a:solidFill>
                  <a:schemeClr val="lt1"/>
                </a:solidFill>
                <a:latin typeface="Calibri"/>
                <a:cs typeface="Calibri"/>
                <a:sym typeface="Calibri"/>
                <a:hlinkClick r:id="rId3"/>
              </a:rPr>
              <a:t>yejaramilm@eafit.edu.co</a:t>
            </a:r>
            <a:endParaRPr lang="es-CO" sz="2400" dirty="0">
              <a:solidFill>
                <a:schemeClr val="lt1"/>
              </a:solidFill>
              <a:latin typeface="Calibri"/>
              <a:cs typeface="Calibri"/>
              <a:sym typeface="Calibri"/>
            </a:endParaRPr>
          </a:p>
          <a:p>
            <a:pPr marL="0" marR="0" lvl="0" indent="0" algn="l" rtl="0">
              <a:lnSpc>
                <a:spcPct val="100000"/>
              </a:lnSpc>
              <a:spcBef>
                <a:spcPts val="0"/>
              </a:spcBef>
              <a:spcAft>
                <a:spcPts val="0"/>
              </a:spcAft>
              <a:buClr>
                <a:schemeClr val="dk1"/>
              </a:buClr>
              <a:buSzPts val="3600"/>
              <a:buFont typeface="Arial"/>
              <a:buNone/>
            </a:pPr>
            <a:endParaRPr lang="es-CO" dirty="0"/>
          </a:p>
          <a:p>
            <a:pPr marL="0" marR="0" lvl="0" indent="0" algn="l" rtl="0">
              <a:lnSpc>
                <a:spcPct val="100000"/>
              </a:lnSpc>
              <a:spcBef>
                <a:spcPts val="0"/>
              </a:spcBef>
              <a:spcAft>
                <a:spcPts val="0"/>
              </a:spcAft>
              <a:buClr>
                <a:schemeClr val="dk1"/>
              </a:buClr>
              <a:buSzPts val="3600"/>
              <a:buFont typeface="Arial"/>
              <a:buNone/>
            </a:pPr>
            <a:endParaRPr lang="es-CO" dirty="0"/>
          </a:p>
        </p:txBody>
      </p:sp>
      <p:sp>
        <p:nvSpPr>
          <p:cNvPr id="4" name="Rectangle 3">
            <a:extLst>
              <a:ext uri="{FF2B5EF4-FFF2-40B4-BE49-F238E27FC236}">
                <a16:creationId xmlns:a16="http://schemas.microsoft.com/office/drawing/2014/main" id="{9A827FD5-18C2-10BB-E5EF-55ACD2CE3848}"/>
              </a:ext>
            </a:extLst>
          </p:cNvPr>
          <p:cNvSpPr/>
          <p:nvPr/>
        </p:nvSpPr>
        <p:spPr>
          <a:xfrm>
            <a:off x="7899111" y="3435587"/>
            <a:ext cx="876973" cy="370801"/>
          </a:xfrm>
          <a:prstGeom prst="rect">
            <a:avLst/>
          </a:prstGeom>
          <a:solidFill>
            <a:srgbClr val="0F2D3E"/>
          </a:solid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AC391D14-78FB-BDD6-2210-C2B363E76AB6}"/>
              </a:ext>
            </a:extLst>
          </p:cNvPr>
          <p:cNvSpPr txBox="1"/>
          <p:nvPr/>
        </p:nvSpPr>
        <p:spPr>
          <a:xfrm>
            <a:off x="73208" y="362318"/>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ES" sz="2500" b="1" dirty="0">
                <a:solidFill>
                  <a:srgbClr val="FFFFFF"/>
                </a:solidFill>
                <a:latin typeface="Calibri"/>
                <a:cs typeface="Calibri"/>
                <a:sym typeface="Calibri"/>
              </a:rPr>
              <a:t>Solución del problema</a:t>
            </a:r>
            <a:endParaRPr lang="es-CO" sz="2800" dirty="0"/>
          </a:p>
        </p:txBody>
      </p:sp>
      <p:sp>
        <p:nvSpPr>
          <p:cNvPr id="5" name="TextBox 4">
            <a:extLst>
              <a:ext uri="{FF2B5EF4-FFF2-40B4-BE49-F238E27FC236}">
                <a16:creationId xmlns:a16="http://schemas.microsoft.com/office/drawing/2014/main" id="{17627A67-2C91-5A01-23FC-1AED874612E7}"/>
              </a:ext>
            </a:extLst>
          </p:cNvPr>
          <p:cNvSpPr txBox="1"/>
          <p:nvPr/>
        </p:nvSpPr>
        <p:spPr>
          <a:xfrm>
            <a:off x="120479" y="1400829"/>
            <a:ext cx="3341028" cy="2523768"/>
          </a:xfrm>
          <a:prstGeom prst="rect">
            <a:avLst/>
          </a:prstGeom>
          <a:noFill/>
        </p:spPr>
        <p:txBody>
          <a:bodyPr wrap="square">
            <a:spAutoFit/>
          </a:bodyPr>
          <a:lstStyle/>
          <a:p>
            <a:endParaRPr lang="es-CO" dirty="0"/>
          </a:p>
          <a:p>
            <a:r>
              <a:rPr lang="es-CO" sz="1800" b="1" dirty="0"/>
              <a:t>PASO 2: FORMULACION</a:t>
            </a:r>
          </a:p>
          <a:p>
            <a:pPr marL="285750" indent="-285750">
              <a:buFont typeface="Arial" panose="020B0604020202020204" pitchFamily="34" charset="0"/>
              <a:buChar char="•"/>
            </a:pPr>
            <a:endParaRPr lang="es-CO" sz="1800" dirty="0"/>
          </a:p>
          <a:p>
            <a:pPr algn="just"/>
            <a:r>
              <a:rPr lang="es-CO" sz="1800" dirty="0"/>
              <a:t>El agente elabora una descripción de los estados y acciones necesarios para alcanzar el objetivo, es decir, un modelo abstracto de la parte relevante del mundo.</a:t>
            </a:r>
          </a:p>
        </p:txBody>
      </p:sp>
      <p:pic>
        <p:nvPicPr>
          <p:cNvPr id="8" name="Picture 7">
            <a:extLst>
              <a:ext uri="{FF2B5EF4-FFF2-40B4-BE49-F238E27FC236}">
                <a16:creationId xmlns:a16="http://schemas.microsoft.com/office/drawing/2014/main" id="{CB1A250D-DB3D-E25C-57E7-A332ECCD9DC8}"/>
              </a:ext>
            </a:extLst>
          </p:cNvPr>
          <p:cNvPicPr>
            <a:picLocks noChangeAspect="1"/>
          </p:cNvPicPr>
          <p:nvPr/>
        </p:nvPicPr>
        <p:blipFill>
          <a:blip r:embed="rId3"/>
          <a:stretch>
            <a:fillRect/>
          </a:stretch>
        </p:blipFill>
        <p:spPr>
          <a:xfrm>
            <a:off x="3461506" y="1105375"/>
            <a:ext cx="5562015" cy="3463141"/>
          </a:xfrm>
          <a:prstGeom prst="rect">
            <a:avLst/>
          </a:prstGeom>
        </p:spPr>
      </p:pic>
    </p:spTree>
    <p:extLst>
      <p:ext uri="{BB962C8B-B14F-4D97-AF65-F5344CB8AC3E}">
        <p14:creationId xmlns:p14="http://schemas.microsoft.com/office/powerpoint/2010/main" val="3087981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887A25-066A-E8C4-8FBB-F57471026775}"/>
              </a:ext>
            </a:extLst>
          </p:cNvPr>
          <p:cNvSpPr txBox="1"/>
          <p:nvPr/>
        </p:nvSpPr>
        <p:spPr>
          <a:xfrm>
            <a:off x="370801" y="1140589"/>
            <a:ext cx="8280010" cy="1477328"/>
          </a:xfrm>
          <a:prstGeom prst="rect">
            <a:avLst/>
          </a:prstGeom>
          <a:noFill/>
        </p:spPr>
        <p:txBody>
          <a:bodyPr wrap="square">
            <a:spAutoFit/>
          </a:bodyPr>
          <a:lstStyle/>
          <a:p>
            <a:r>
              <a:rPr lang="es-CO" sz="1800" b="1" dirty="0"/>
              <a:t>PASO 3 BUSQUEDA:</a:t>
            </a:r>
          </a:p>
          <a:p>
            <a:pPr marL="285750" indent="-285750" algn="just">
              <a:buFont typeface="Arial" panose="020B0604020202020204" pitchFamily="34" charset="0"/>
              <a:buChar char="•"/>
            </a:pPr>
            <a:r>
              <a:rPr lang="es-CO" sz="1800" dirty="0"/>
              <a:t>Antes de tomar cualquier acción en el mundo real, el agente simula secuencias de acciones en su modelo, buscando hasta encontrar una secuencia de acciones que alcance el objetivo. A tal secuencia se le llama solución</a:t>
            </a:r>
          </a:p>
        </p:txBody>
      </p:sp>
      <p:sp>
        <p:nvSpPr>
          <p:cNvPr id="5" name="TextBox 4">
            <a:extLst>
              <a:ext uri="{FF2B5EF4-FFF2-40B4-BE49-F238E27FC236}">
                <a16:creationId xmlns:a16="http://schemas.microsoft.com/office/drawing/2014/main" id="{E7070FB4-46B0-E0FA-5BBC-A3405AEFE455}"/>
              </a:ext>
            </a:extLst>
          </p:cNvPr>
          <p:cNvSpPr txBox="1"/>
          <p:nvPr/>
        </p:nvSpPr>
        <p:spPr>
          <a:xfrm>
            <a:off x="431995" y="3313352"/>
            <a:ext cx="8157621" cy="923330"/>
          </a:xfrm>
          <a:prstGeom prst="rect">
            <a:avLst/>
          </a:prstGeom>
          <a:noFill/>
        </p:spPr>
        <p:txBody>
          <a:bodyPr wrap="square">
            <a:spAutoFit/>
          </a:bodyPr>
          <a:lstStyle/>
          <a:p>
            <a:pPr algn="just"/>
            <a:r>
              <a:rPr lang="es-CO" sz="1800" dirty="0">
                <a:solidFill>
                  <a:srgbClr val="FF0000"/>
                </a:solidFill>
              </a:rPr>
              <a:t>El agente podría tener que simular múltiples secuencias que no alcanzan el objetivo, pero eventualmente encontrará una solución o descubrirá que no es posible encontrar una solución.</a:t>
            </a:r>
          </a:p>
        </p:txBody>
      </p:sp>
      <p:sp>
        <p:nvSpPr>
          <p:cNvPr id="6" name="Google Shape;76;p22">
            <a:extLst>
              <a:ext uri="{FF2B5EF4-FFF2-40B4-BE49-F238E27FC236}">
                <a16:creationId xmlns:a16="http://schemas.microsoft.com/office/drawing/2014/main" id="{9DA132A9-38F9-6B5A-C07E-FAC5C4A444CC}"/>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ES" sz="2500" b="1" dirty="0">
                <a:solidFill>
                  <a:srgbClr val="FFFFFF"/>
                </a:solidFill>
                <a:latin typeface="Calibri"/>
                <a:cs typeface="Calibri"/>
                <a:sym typeface="Calibri"/>
              </a:rPr>
              <a:t>Solución del problema</a:t>
            </a:r>
            <a:endParaRPr lang="es-CO" sz="2800" dirty="0"/>
          </a:p>
        </p:txBody>
      </p:sp>
    </p:spTree>
    <p:extLst>
      <p:ext uri="{BB962C8B-B14F-4D97-AF65-F5344CB8AC3E}">
        <p14:creationId xmlns:p14="http://schemas.microsoft.com/office/powerpoint/2010/main" val="1420783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76;p22">
            <a:extLst>
              <a:ext uri="{FF2B5EF4-FFF2-40B4-BE49-F238E27FC236}">
                <a16:creationId xmlns:a16="http://schemas.microsoft.com/office/drawing/2014/main" id="{9DA132A9-38F9-6B5A-C07E-FAC5C4A444CC}"/>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CO" sz="2800" noProof="0" dirty="0">
                <a:solidFill>
                  <a:schemeClr val="bg1"/>
                </a:solidFill>
              </a:rPr>
              <a:t>Solución</a:t>
            </a:r>
            <a:r>
              <a:rPr lang="en-US" sz="2800" dirty="0">
                <a:solidFill>
                  <a:schemeClr val="bg1"/>
                </a:solidFill>
              </a:rPr>
              <a:t> del </a:t>
            </a:r>
            <a:r>
              <a:rPr lang="en-US" sz="2800" dirty="0" err="1">
                <a:solidFill>
                  <a:schemeClr val="bg1"/>
                </a:solidFill>
              </a:rPr>
              <a:t>problema</a:t>
            </a:r>
            <a:endParaRPr lang="es-CO" sz="2800" dirty="0">
              <a:solidFill>
                <a:schemeClr val="bg1"/>
              </a:solidFill>
            </a:endParaRPr>
          </a:p>
        </p:txBody>
      </p:sp>
      <p:sp>
        <p:nvSpPr>
          <p:cNvPr id="8" name="Rectangle 4">
            <a:extLst>
              <a:ext uri="{FF2B5EF4-FFF2-40B4-BE49-F238E27FC236}">
                <a16:creationId xmlns:a16="http://schemas.microsoft.com/office/drawing/2014/main" id="{794F50DC-4C18-C0F4-EBA9-322559471361}"/>
              </a:ext>
            </a:extLst>
          </p:cNvPr>
          <p:cNvSpPr>
            <a:spLocks noChangeArrowheads="1"/>
          </p:cNvSpPr>
          <p:nvPr/>
        </p:nvSpPr>
        <p:spPr bwMode="auto">
          <a:xfrm>
            <a:off x="93776" y="638512"/>
            <a:ext cx="5219826"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s-CO" sz="2400" dirty="0"/>
          </a:p>
          <a:p>
            <a:pPr marL="0" marR="0" lvl="0" indent="0" algn="l" defTabSz="914400" rtl="0" eaLnBrk="0" fontAlgn="base" latinLnBrk="0" hangingPunct="0">
              <a:lnSpc>
                <a:spcPct val="100000"/>
              </a:lnSpc>
              <a:spcBef>
                <a:spcPct val="0"/>
              </a:spcBef>
              <a:spcAft>
                <a:spcPct val="0"/>
              </a:spcAft>
              <a:buClrTx/>
              <a:buSzTx/>
              <a:buFontTx/>
              <a:buNone/>
              <a:tabLst/>
            </a:pPr>
            <a:r>
              <a:rPr lang="es-CO" sz="2400" b="1" dirty="0"/>
              <a:t>IMPORTANTE</a:t>
            </a:r>
            <a:r>
              <a:rPr lang="es-CO" sz="2400" dirty="0"/>
              <a:t>!</a:t>
            </a:r>
          </a:p>
          <a:p>
            <a:pPr marL="0" marR="0" lvl="0" indent="0" algn="l" defTabSz="914400" rtl="0" eaLnBrk="0" fontAlgn="base" latinLnBrk="0" hangingPunct="0">
              <a:lnSpc>
                <a:spcPct val="100000"/>
              </a:lnSpc>
              <a:spcBef>
                <a:spcPct val="0"/>
              </a:spcBef>
              <a:spcAft>
                <a:spcPct val="0"/>
              </a:spcAft>
              <a:buClrTx/>
              <a:buSzTx/>
              <a:buFontTx/>
              <a:buNone/>
              <a:tabLst/>
            </a:pPr>
            <a:r>
              <a:rPr lang="es-CO" sz="2400" dirty="0"/>
              <a:t>En un entorno totalmente observable, determinista y conocido, la solución a cualquier problema es una secuencia fija de acciones: </a:t>
            </a:r>
          </a:p>
          <a:p>
            <a:pPr marL="0" marR="0" lvl="0" indent="0" algn="l" defTabSz="914400" rtl="0" eaLnBrk="0" fontAlgn="base" latinLnBrk="0" hangingPunct="0">
              <a:lnSpc>
                <a:spcPct val="100000"/>
              </a:lnSpc>
              <a:spcBef>
                <a:spcPct val="0"/>
              </a:spcBef>
              <a:spcAft>
                <a:spcPct val="0"/>
              </a:spcAft>
              <a:buClrTx/>
              <a:buSzTx/>
              <a:buFontTx/>
              <a:buNone/>
              <a:tabLst/>
            </a:pPr>
            <a:endParaRPr lang="es-CO" sz="2400" dirty="0"/>
          </a:p>
          <a:p>
            <a:pPr marL="0" marR="0" lvl="0" indent="0" algn="l" defTabSz="914400" rtl="0" eaLnBrk="0" fontAlgn="base" latinLnBrk="0" hangingPunct="0">
              <a:lnSpc>
                <a:spcPct val="100000"/>
              </a:lnSpc>
              <a:spcBef>
                <a:spcPct val="0"/>
              </a:spcBef>
              <a:spcAft>
                <a:spcPct val="0"/>
              </a:spcAft>
              <a:buClrTx/>
              <a:buSzTx/>
              <a:buFontTx/>
              <a:buNone/>
              <a:tabLst/>
            </a:pPr>
            <a:r>
              <a:rPr lang="es-CO" sz="2400" b="1" dirty="0"/>
              <a:t>EJM: </a:t>
            </a:r>
            <a:r>
              <a:rPr lang="es-CO" sz="2400" dirty="0"/>
              <a:t>conducir a Sibiu, luego a </a:t>
            </a:r>
            <a:r>
              <a:rPr lang="es-CO" sz="2400" dirty="0" err="1"/>
              <a:t>Făgăraș</a:t>
            </a:r>
            <a:r>
              <a:rPr lang="es-CO" sz="2400" dirty="0"/>
              <a:t>, y finalmente a Bucarest.</a:t>
            </a: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5F4817CA-F764-7CE2-76F2-9D8883700B12}"/>
              </a:ext>
            </a:extLst>
          </p:cNvPr>
          <p:cNvPicPr>
            <a:picLocks noChangeAspect="1"/>
          </p:cNvPicPr>
          <p:nvPr/>
        </p:nvPicPr>
        <p:blipFill>
          <a:blip r:embed="rId3"/>
          <a:stretch>
            <a:fillRect/>
          </a:stretch>
        </p:blipFill>
        <p:spPr>
          <a:xfrm>
            <a:off x="5684403" y="1855575"/>
            <a:ext cx="3018077" cy="1837365"/>
          </a:xfrm>
          <a:prstGeom prst="rect">
            <a:avLst/>
          </a:prstGeom>
        </p:spPr>
      </p:pic>
    </p:spTree>
    <p:extLst>
      <p:ext uri="{BB962C8B-B14F-4D97-AF65-F5344CB8AC3E}">
        <p14:creationId xmlns:p14="http://schemas.microsoft.com/office/powerpoint/2010/main" val="3928119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A605B9-0B51-3DB9-74B8-209713D1D804}"/>
              </a:ext>
            </a:extLst>
          </p:cNvPr>
          <p:cNvSpPr txBox="1"/>
          <p:nvPr/>
        </p:nvSpPr>
        <p:spPr>
          <a:xfrm>
            <a:off x="493189" y="1088546"/>
            <a:ext cx="4572000" cy="2585323"/>
          </a:xfrm>
          <a:prstGeom prst="rect">
            <a:avLst/>
          </a:prstGeom>
          <a:noFill/>
        </p:spPr>
        <p:txBody>
          <a:bodyPr wrap="square">
            <a:spAutoFit/>
          </a:bodyPr>
          <a:lstStyle/>
          <a:p>
            <a:r>
              <a:rPr lang="es-CO" sz="1800" b="1" dirty="0"/>
              <a:t>PASO 4: EJECUCION</a:t>
            </a:r>
          </a:p>
          <a:p>
            <a:endParaRPr lang="es-CO" sz="1800" dirty="0"/>
          </a:p>
          <a:p>
            <a:pPr algn="just"/>
            <a:r>
              <a:rPr lang="es-CO" sz="1800" dirty="0"/>
              <a:t>Si el modelo es correcto, una vez que el agente ha encontrado una solución, puede ignorar sus percepciones mientras ejecuta las acciones (COMO SIGUIENDO LA SOLUCIÓN A OJOS CERRADOS) porque la solución está garantizada para llevar al objetivo. </a:t>
            </a:r>
          </a:p>
        </p:txBody>
      </p:sp>
      <p:pic>
        <p:nvPicPr>
          <p:cNvPr id="6" name="Picture 5">
            <a:extLst>
              <a:ext uri="{FF2B5EF4-FFF2-40B4-BE49-F238E27FC236}">
                <a16:creationId xmlns:a16="http://schemas.microsoft.com/office/drawing/2014/main" id="{F3E379E4-A0D5-4C44-E4EB-0D334C4272AB}"/>
              </a:ext>
            </a:extLst>
          </p:cNvPr>
          <p:cNvPicPr>
            <a:picLocks noChangeAspect="1"/>
          </p:cNvPicPr>
          <p:nvPr/>
        </p:nvPicPr>
        <p:blipFill>
          <a:blip r:embed="rId3"/>
          <a:stretch>
            <a:fillRect/>
          </a:stretch>
        </p:blipFill>
        <p:spPr>
          <a:xfrm>
            <a:off x="6055204" y="1303028"/>
            <a:ext cx="1854005" cy="3035186"/>
          </a:xfrm>
          <a:prstGeom prst="rect">
            <a:avLst/>
          </a:prstGeom>
        </p:spPr>
      </p:pic>
      <p:sp>
        <p:nvSpPr>
          <p:cNvPr id="3" name="Google Shape;76;p22">
            <a:extLst>
              <a:ext uri="{FF2B5EF4-FFF2-40B4-BE49-F238E27FC236}">
                <a16:creationId xmlns:a16="http://schemas.microsoft.com/office/drawing/2014/main" id="{1454DD03-7AAB-A01C-2423-B8F861D5E34C}"/>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CO" sz="2800" noProof="0" dirty="0">
                <a:solidFill>
                  <a:schemeClr val="bg1"/>
                </a:solidFill>
              </a:rPr>
              <a:t>Solución</a:t>
            </a:r>
            <a:r>
              <a:rPr lang="en-US" sz="2800" dirty="0">
                <a:solidFill>
                  <a:schemeClr val="bg1"/>
                </a:solidFill>
              </a:rPr>
              <a:t> del </a:t>
            </a:r>
            <a:r>
              <a:rPr lang="en-US" sz="2800" dirty="0" err="1">
                <a:solidFill>
                  <a:schemeClr val="bg1"/>
                </a:solidFill>
              </a:rPr>
              <a:t>problema</a:t>
            </a:r>
            <a:endParaRPr lang="es-CO" sz="2800" dirty="0">
              <a:solidFill>
                <a:schemeClr val="bg1"/>
              </a:solidFill>
            </a:endParaRPr>
          </a:p>
        </p:txBody>
      </p:sp>
    </p:spTree>
    <p:extLst>
      <p:ext uri="{BB962C8B-B14F-4D97-AF65-F5344CB8AC3E}">
        <p14:creationId xmlns:p14="http://schemas.microsoft.com/office/powerpoint/2010/main" val="3860297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A605B9-0B51-3DB9-74B8-209713D1D804}"/>
              </a:ext>
            </a:extLst>
          </p:cNvPr>
          <p:cNvSpPr txBox="1"/>
          <p:nvPr/>
        </p:nvSpPr>
        <p:spPr>
          <a:xfrm>
            <a:off x="4201199" y="1694587"/>
            <a:ext cx="4572000" cy="2031325"/>
          </a:xfrm>
          <a:prstGeom prst="rect">
            <a:avLst/>
          </a:prstGeom>
          <a:noFill/>
        </p:spPr>
        <p:txBody>
          <a:bodyPr wrap="square">
            <a:spAutoFit/>
          </a:bodyPr>
          <a:lstStyle/>
          <a:p>
            <a:pPr algn="just"/>
            <a:endParaRPr lang="es-CO" sz="1800" dirty="0"/>
          </a:p>
          <a:p>
            <a:pPr algn="just"/>
            <a:r>
              <a:rPr lang="es-CO" sz="1800" dirty="0"/>
              <a:t>Otro enfoque es que el sistema constantemente este monitoreando las percepciones. Es preferible cuando existe la posibilidad de que el modelo sea incorrecto o el entorno sea no determinista.</a:t>
            </a:r>
          </a:p>
        </p:txBody>
      </p:sp>
      <p:pic>
        <p:nvPicPr>
          <p:cNvPr id="5" name="Picture 4">
            <a:extLst>
              <a:ext uri="{FF2B5EF4-FFF2-40B4-BE49-F238E27FC236}">
                <a16:creationId xmlns:a16="http://schemas.microsoft.com/office/drawing/2014/main" id="{BF363CAF-E2F8-75FB-C989-4F91EAEA6D00}"/>
              </a:ext>
            </a:extLst>
          </p:cNvPr>
          <p:cNvPicPr>
            <a:picLocks noChangeAspect="1"/>
          </p:cNvPicPr>
          <p:nvPr/>
        </p:nvPicPr>
        <p:blipFill>
          <a:blip r:embed="rId3"/>
          <a:stretch>
            <a:fillRect/>
          </a:stretch>
        </p:blipFill>
        <p:spPr>
          <a:xfrm>
            <a:off x="863990" y="1459347"/>
            <a:ext cx="2966408" cy="2601312"/>
          </a:xfrm>
          <a:prstGeom prst="rect">
            <a:avLst/>
          </a:prstGeom>
        </p:spPr>
      </p:pic>
      <p:sp>
        <p:nvSpPr>
          <p:cNvPr id="3" name="Google Shape;76;p22">
            <a:extLst>
              <a:ext uri="{FF2B5EF4-FFF2-40B4-BE49-F238E27FC236}">
                <a16:creationId xmlns:a16="http://schemas.microsoft.com/office/drawing/2014/main" id="{1FCA9C16-A9DF-DA86-19CC-9E4FA23CB738}"/>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CO" sz="2800" noProof="0" dirty="0">
                <a:solidFill>
                  <a:schemeClr val="bg1"/>
                </a:solidFill>
              </a:rPr>
              <a:t>Solución</a:t>
            </a:r>
            <a:r>
              <a:rPr lang="en-US" sz="2800" dirty="0">
                <a:solidFill>
                  <a:schemeClr val="bg1"/>
                </a:solidFill>
              </a:rPr>
              <a:t> del </a:t>
            </a:r>
            <a:r>
              <a:rPr lang="en-US" sz="2800" dirty="0" err="1">
                <a:solidFill>
                  <a:schemeClr val="bg1"/>
                </a:solidFill>
              </a:rPr>
              <a:t>problema</a:t>
            </a:r>
            <a:endParaRPr lang="es-CO" sz="2800" dirty="0">
              <a:solidFill>
                <a:schemeClr val="bg1"/>
              </a:solidFill>
            </a:endParaRPr>
          </a:p>
        </p:txBody>
      </p:sp>
    </p:spTree>
    <p:extLst>
      <p:ext uri="{BB962C8B-B14F-4D97-AF65-F5344CB8AC3E}">
        <p14:creationId xmlns:p14="http://schemas.microsoft.com/office/powerpoint/2010/main" val="894356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9E043A58-441F-3B9F-3A09-D8192A4AFA7C}"/>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ES" sz="2500" b="1" dirty="0">
                <a:solidFill>
                  <a:srgbClr val="FFFFFF"/>
                </a:solidFill>
                <a:latin typeface="Calibri"/>
                <a:cs typeface="Calibri"/>
                <a:sym typeface="Calibri"/>
              </a:rPr>
              <a:t>HABLEMOS DE PROBLEMAS!!!</a:t>
            </a:r>
            <a:endParaRPr lang="es-CO" sz="2800" dirty="0"/>
          </a:p>
        </p:txBody>
      </p:sp>
      <p:sp>
        <p:nvSpPr>
          <p:cNvPr id="3" name="TextBox 2">
            <a:extLst>
              <a:ext uri="{FF2B5EF4-FFF2-40B4-BE49-F238E27FC236}">
                <a16:creationId xmlns:a16="http://schemas.microsoft.com/office/drawing/2014/main" id="{B02BC728-AF4F-ACAD-2299-F68C9560FF57}"/>
              </a:ext>
            </a:extLst>
          </p:cNvPr>
          <p:cNvSpPr txBox="1"/>
          <p:nvPr/>
        </p:nvSpPr>
        <p:spPr>
          <a:xfrm>
            <a:off x="157168" y="1057427"/>
            <a:ext cx="5898036" cy="369332"/>
          </a:xfrm>
          <a:prstGeom prst="rect">
            <a:avLst/>
          </a:prstGeom>
          <a:noFill/>
        </p:spPr>
        <p:txBody>
          <a:bodyPr wrap="square">
            <a:spAutoFit/>
          </a:bodyPr>
          <a:lstStyle/>
          <a:p>
            <a:r>
              <a:rPr lang="es-ES" sz="1800" dirty="0"/>
              <a:t>¿Cómo se define un problema de búsqueda</a:t>
            </a:r>
            <a:r>
              <a:rPr lang="es-CO" sz="1800" dirty="0"/>
              <a:t>?</a:t>
            </a:r>
          </a:p>
        </p:txBody>
      </p:sp>
      <p:sp>
        <p:nvSpPr>
          <p:cNvPr id="6" name="TextBox 5">
            <a:extLst>
              <a:ext uri="{FF2B5EF4-FFF2-40B4-BE49-F238E27FC236}">
                <a16:creationId xmlns:a16="http://schemas.microsoft.com/office/drawing/2014/main" id="{737B7528-7EFB-A9D0-821F-13D04019DB5A}"/>
              </a:ext>
            </a:extLst>
          </p:cNvPr>
          <p:cNvSpPr txBox="1"/>
          <p:nvPr/>
        </p:nvSpPr>
        <p:spPr>
          <a:xfrm>
            <a:off x="668557" y="1854694"/>
            <a:ext cx="8528423" cy="3724096"/>
          </a:xfrm>
          <a:prstGeom prst="rect">
            <a:avLst/>
          </a:prstGeom>
          <a:noFill/>
        </p:spPr>
        <p:txBody>
          <a:bodyPr wrap="square">
            <a:spAutoFit/>
          </a:bodyPr>
          <a:lstStyle/>
          <a:p>
            <a:pPr marL="285750" indent="-285750">
              <a:buFont typeface="Arial" panose="020B0604020202020204" pitchFamily="34" charset="0"/>
              <a:buChar char="•"/>
            </a:pPr>
            <a:r>
              <a:rPr lang="es-CO" sz="1800" dirty="0"/>
              <a:t>Un conjunto de posibles estados en los que el entorno puede estar. A esto lo llamamos el espacio de estados.</a:t>
            </a:r>
          </a:p>
          <a:p>
            <a:pPr marL="285750" indent="-285750">
              <a:buFont typeface="Arial" panose="020B0604020202020204" pitchFamily="34" charset="0"/>
              <a:buChar char="•"/>
            </a:pPr>
            <a:endParaRPr lang="es-CO" sz="1800" dirty="0"/>
          </a:p>
          <a:p>
            <a:pPr marL="285750" indent="-285750">
              <a:buFont typeface="Arial" panose="020B0604020202020204" pitchFamily="34" charset="0"/>
              <a:buChar char="•"/>
            </a:pPr>
            <a:r>
              <a:rPr kumimoji="0" lang="es-CO" altLang="es-CO" sz="1800" b="0" i="0" u="none" strike="noStrike" cap="none" normalizeH="0" baseline="0" dirty="0">
                <a:ln>
                  <a:noFill/>
                </a:ln>
                <a:solidFill>
                  <a:schemeClr val="tx1"/>
                </a:solidFill>
                <a:effectLst/>
                <a:latin typeface="Arial" panose="020B0604020202020204" pitchFamily="34" charset="0"/>
              </a:rPr>
              <a:t>El estado inicial en el que el agente comienza. Por ejemplo: Arad.</a:t>
            </a:r>
          </a:p>
          <a:p>
            <a:pPr marL="285750" indent="-285750">
              <a:buFont typeface="Arial" panose="020B0604020202020204" pitchFamily="34" charset="0"/>
              <a:buChar char="•"/>
            </a:pPr>
            <a:endParaRPr lang="es-CO" altLang="es-CO" sz="1800" dirty="0">
              <a:solidFill>
                <a:schemeClr val="tx1"/>
              </a:solidFill>
              <a:latin typeface="Arial" panose="020B0604020202020204" pitchFamily="34" charset="0"/>
            </a:endParaRPr>
          </a:p>
          <a:p>
            <a:pPr marL="285750" indent="-285750">
              <a:buFont typeface="Arial" panose="020B0604020202020204" pitchFamily="34" charset="0"/>
              <a:buChar char="•"/>
            </a:pPr>
            <a:r>
              <a:rPr lang="es-CO" sz="1800" dirty="0"/>
              <a:t>Un conjunto de uno o más estados objetivo. A veces hay un único estado objetivo (por ejemplo, Bucarest), a veces hay un pequeño conjunto de estados objetivo alternativos</a:t>
            </a:r>
          </a:p>
          <a:p>
            <a:pPr marL="285750" indent="-285750">
              <a:buFont typeface="Arial" panose="020B0604020202020204" pitchFamily="34" charset="0"/>
              <a:buChar char="•"/>
            </a:pPr>
            <a:endParaRPr kumimoji="0" lang="es-CO" altLang="es-CO" sz="1800" b="0" i="0" u="none" strike="noStrike" cap="none" normalizeH="0" baseline="0" dirty="0">
              <a:ln>
                <a:noFill/>
              </a:ln>
              <a:solidFill>
                <a:schemeClr val="tx1"/>
              </a:solidFill>
              <a:effectLst/>
              <a:latin typeface="Arial" panose="020B0604020202020204" pitchFamily="34" charset="0"/>
            </a:endParaRPr>
          </a:p>
          <a:p>
            <a:pPr marL="285750" indent="-285750">
              <a:buFont typeface="Arial" panose="020B0604020202020204" pitchFamily="34" charset="0"/>
              <a:buChar char="•"/>
            </a:pPr>
            <a:r>
              <a:rPr lang="es-CO" sz="1800" dirty="0"/>
              <a:t>Las acciones disponibles para el agente. </a:t>
            </a:r>
            <a:endParaRPr kumimoji="0" lang="es-CO" altLang="es-CO" sz="1800" b="0" i="0" u="none" strike="noStrike" cap="none" normalizeH="0" baseline="0" dirty="0">
              <a:ln>
                <a:noFill/>
              </a:ln>
              <a:solidFill>
                <a:schemeClr val="tx1"/>
              </a:solidFill>
              <a:effectLst/>
              <a:latin typeface="Arial" panose="020B0604020202020204" pitchFamily="34" charset="0"/>
            </a:endParaRPr>
          </a:p>
          <a:p>
            <a:endParaRPr lang="es-CO" dirty="0"/>
          </a:p>
          <a:p>
            <a:endParaRPr lang="es-CO" dirty="0"/>
          </a:p>
          <a:p>
            <a:endParaRPr lang="es-CO" dirty="0"/>
          </a:p>
          <a:p>
            <a:endParaRPr lang="es-CO" dirty="0"/>
          </a:p>
        </p:txBody>
      </p:sp>
    </p:spTree>
    <p:extLst>
      <p:ext uri="{BB962C8B-B14F-4D97-AF65-F5344CB8AC3E}">
        <p14:creationId xmlns:p14="http://schemas.microsoft.com/office/powerpoint/2010/main" val="87769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AAAB013-56A7-930E-AA4C-59D15B3B181F}"/>
              </a:ext>
            </a:extLst>
          </p:cNvPr>
          <p:cNvPicPr>
            <a:picLocks noChangeAspect="1"/>
          </p:cNvPicPr>
          <p:nvPr/>
        </p:nvPicPr>
        <p:blipFill>
          <a:blip r:embed="rId2"/>
          <a:stretch>
            <a:fillRect/>
          </a:stretch>
        </p:blipFill>
        <p:spPr>
          <a:xfrm>
            <a:off x="6337484" y="1830148"/>
            <a:ext cx="2107883" cy="3053236"/>
          </a:xfrm>
          <a:prstGeom prst="rect">
            <a:avLst/>
          </a:prstGeom>
        </p:spPr>
      </p:pic>
      <p:sp>
        <p:nvSpPr>
          <p:cNvPr id="3" name="TextBox 2">
            <a:extLst>
              <a:ext uri="{FF2B5EF4-FFF2-40B4-BE49-F238E27FC236}">
                <a16:creationId xmlns:a16="http://schemas.microsoft.com/office/drawing/2014/main" id="{FAEF5089-F59E-89AB-B521-418FBBAF4E3B}"/>
              </a:ext>
            </a:extLst>
          </p:cNvPr>
          <p:cNvSpPr txBox="1"/>
          <p:nvPr/>
        </p:nvSpPr>
        <p:spPr>
          <a:xfrm>
            <a:off x="122388" y="1088546"/>
            <a:ext cx="9021612" cy="923330"/>
          </a:xfrm>
          <a:prstGeom prst="rect">
            <a:avLst/>
          </a:prstGeom>
          <a:noFill/>
        </p:spPr>
        <p:txBody>
          <a:bodyPr wrap="square">
            <a:spAutoFit/>
          </a:bodyPr>
          <a:lstStyle/>
          <a:p>
            <a:pPr marL="285750" indent="-285750">
              <a:buFont typeface="Arial" panose="020B0604020202020204" pitchFamily="34" charset="0"/>
              <a:buChar char="•"/>
            </a:pPr>
            <a:r>
              <a:rPr lang="es-CO" sz="1800" dirty="0"/>
              <a:t>Dado un estado (s), </a:t>
            </a:r>
            <a:r>
              <a:rPr lang="es-CO" sz="1800" b="1" dirty="0"/>
              <a:t>ACCIONES</a:t>
            </a:r>
            <a:r>
              <a:rPr lang="es-CO" sz="1800" dirty="0"/>
              <a:t>(</a:t>
            </a:r>
            <a:r>
              <a:rPr lang="es-CO" sz="1800" i="1" dirty="0"/>
              <a:t>s</a:t>
            </a:r>
            <a:r>
              <a:rPr lang="es-CO" sz="1800" dirty="0"/>
              <a:t>) devuelve un conjunto finito de acciones que se pueden ejecutar. Decimos que cada una de estas acciones es aplicable en ese estado. Un ejemplo:</a:t>
            </a:r>
          </a:p>
        </p:txBody>
      </p:sp>
      <p:pic>
        <p:nvPicPr>
          <p:cNvPr id="7" name="Picture 6">
            <a:extLst>
              <a:ext uri="{FF2B5EF4-FFF2-40B4-BE49-F238E27FC236}">
                <a16:creationId xmlns:a16="http://schemas.microsoft.com/office/drawing/2014/main" id="{7D6BDB77-35F9-28F1-8145-C542433FE2D0}"/>
              </a:ext>
            </a:extLst>
          </p:cNvPr>
          <p:cNvPicPr>
            <a:picLocks noChangeAspect="1"/>
          </p:cNvPicPr>
          <p:nvPr/>
        </p:nvPicPr>
        <p:blipFill>
          <a:blip r:embed="rId3"/>
          <a:stretch>
            <a:fillRect/>
          </a:stretch>
        </p:blipFill>
        <p:spPr>
          <a:xfrm>
            <a:off x="493189" y="3054564"/>
            <a:ext cx="6303617" cy="393066"/>
          </a:xfrm>
          <a:prstGeom prst="rect">
            <a:avLst/>
          </a:prstGeom>
        </p:spPr>
      </p:pic>
      <p:sp>
        <p:nvSpPr>
          <p:cNvPr id="11" name="TextBox 10">
            <a:extLst>
              <a:ext uri="{FF2B5EF4-FFF2-40B4-BE49-F238E27FC236}">
                <a16:creationId xmlns:a16="http://schemas.microsoft.com/office/drawing/2014/main" id="{89DC19CD-052C-37CC-74B6-EB36535F7351}"/>
              </a:ext>
            </a:extLst>
          </p:cNvPr>
          <p:cNvSpPr txBox="1"/>
          <p:nvPr/>
        </p:nvSpPr>
        <p:spPr>
          <a:xfrm>
            <a:off x="109367" y="413314"/>
            <a:ext cx="4622800" cy="461665"/>
          </a:xfrm>
          <a:prstGeom prst="rect">
            <a:avLst/>
          </a:prstGeom>
          <a:noFill/>
        </p:spPr>
        <p:txBody>
          <a:bodyPr wrap="square">
            <a:spAutoFit/>
          </a:bodyPr>
          <a:lstStyle/>
          <a:p>
            <a:pPr marL="0" marR="0" lvl="0" indent="0" algn="l" rtl="0">
              <a:lnSpc>
                <a:spcPct val="100000"/>
              </a:lnSpc>
              <a:spcBef>
                <a:spcPts val="0"/>
              </a:spcBef>
              <a:spcAft>
                <a:spcPts val="0"/>
              </a:spcAft>
              <a:buClr>
                <a:srgbClr val="595959"/>
              </a:buClr>
              <a:buSzPts val="2800"/>
              <a:buFont typeface="Arial"/>
              <a:buNone/>
            </a:pPr>
            <a:r>
              <a:rPr lang="es-ES" sz="2400" b="1" dirty="0">
                <a:solidFill>
                  <a:srgbClr val="FFFFFF"/>
                </a:solidFill>
                <a:latin typeface="Calibri"/>
                <a:cs typeface="Calibri"/>
                <a:sym typeface="Calibri"/>
              </a:rPr>
              <a:t>PROBLEMAS DE BUSQUEDA</a:t>
            </a:r>
            <a:endParaRPr lang="es-CO" sz="2400" dirty="0"/>
          </a:p>
        </p:txBody>
      </p:sp>
    </p:spTree>
    <p:extLst>
      <p:ext uri="{BB962C8B-B14F-4D97-AF65-F5344CB8AC3E}">
        <p14:creationId xmlns:p14="http://schemas.microsoft.com/office/powerpoint/2010/main" val="1988299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EF5089-F59E-89AB-B521-418FBBAF4E3B}"/>
              </a:ext>
            </a:extLst>
          </p:cNvPr>
          <p:cNvSpPr txBox="1"/>
          <p:nvPr/>
        </p:nvSpPr>
        <p:spPr>
          <a:xfrm>
            <a:off x="122388" y="1088546"/>
            <a:ext cx="9021612" cy="923330"/>
          </a:xfrm>
          <a:prstGeom prst="rect">
            <a:avLst/>
          </a:prstGeom>
          <a:noFill/>
        </p:spPr>
        <p:txBody>
          <a:bodyPr wrap="square">
            <a:spAutoFit/>
          </a:bodyPr>
          <a:lstStyle/>
          <a:p>
            <a:pPr marL="285750" indent="-285750">
              <a:buFont typeface="Arial" panose="020B0604020202020204" pitchFamily="34" charset="0"/>
              <a:buChar char="•"/>
            </a:pPr>
            <a:r>
              <a:rPr lang="es-CO" sz="1800" dirty="0"/>
              <a:t>Un modelo de transición, que describe lo que hace cada acción. </a:t>
            </a:r>
            <a:r>
              <a:rPr lang="es-CO" sz="1800" b="1" dirty="0"/>
              <a:t>RESULTADO</a:t>
            </a:r>
            <a:r>
              <a:rPr lang="es-CO" sz="1800" dirty="0"/>
              <a:t> (</a:t>
            </a:r>
            <a:r>
              <a:rPr lang="es-CO" sz="1800" i="1" dirty="0"/>
              <a:t>s, a</a:t>
            </a:r>
            <a:r>
              <a:rPr lang="es-CO" sz="1800" dirty="0"/>
              <a:t>) devuelve el estado que resulta de realizar la acción </a:t>
            </a:r>
            <a:r>
              <a:rPr lang="es-CO" sz="1800" b="1" i="1" dirty="0"/>
              <a:t>a</a:t>
            </a:r>
            <a:r>
              <a:rPr lang="es-CO" sz="1800" dirty="0"/>
              <a:t> en el estado  </a:t>
            </a:r>
            <a:r>
              <a:rPr lang="es-CO" sz="1800" b="1" i="1" dirty="0"/>
              <a:t>s</a:t>
            </a:r>
            <a:r>
              <a:rPr lang="es-CO" sz="1800" dirty="0"/>
              <a:t> . Por ejemplo:</a:t>
            </a:r>
          </a:p>
        </p:txBody>
      </p:sp>
      <p:sp>
        <p:nvSpPr>
          <p:cNvPr id="11" name="TextBox 10">
            <a:extLst>
              <a:ext uri="{FF2B5EF4-FFF2-40B4-BE49-F238E27FC236}">
                <a16:creationId xmlns:a16="http://schemas.microsoft.com/office/drawing/2014/main" id="{89DC19CD-052C-37CC-74B6-EB36535F7351}"/>
              </a:ext>
            </a:extLst>
          </p:cNvPr>
          <p:cNvSpPr txBox="1"/>
          <p:nvPr/>
        </p:nvSpPr>
        <p:spPr>
          <a:xfrm>
            <a:off x="109367" y="413314"/>
            <a:ext cx="4622800" cy="461665"/>
          </a:xfrm>
          <a:prstGeom prst="rect">
            <a:avLst/>
          </a:prstGeom>
          <a:noFill/>
        </p:spPr>
        <p:txBody>
          <a:bodyPr wrap="square">
            <a:spAutoFit/>
          </a:bodyPr>
          <a:lstStyle/>
          <a:p>
            <a:pPr marL="0" marR="0" lvl="0" indent="0" algn="l" rtl="0">
              <a:lnSpc>
                <a:spcPct val="100000"/>
              </a:lnSpc>
              <a:spcBef>
                <a:spcPts val="0"/>
              </a:spcBef>
              <a:spcAft>
                <a:spcPts val="0"/>
              </a:spcAft>
              <a:buClr>
                <a:srgbClr val="595959"/>
              </a:buClr>
              <a:buSzPts val="2800"/>
              <a:buFont typeface="Arial"/>
              <a:buNone/>
            </a:pPr>
            <a:r>
              <a:rPr lang="es-ES" sz="2400" b="1" dirty="0">
                <a:solidFill>
                  <a:srgbClr val="FFFFFF"/>
                </a:solidFill>
                <a:latin typeface="Calibri"/>
                <a:cs typeface="Calibri"/>
                <a:sym typeface="Calibri"/>
              </a:rPr>
              <a:t>PROBLEMAS DE BUSQUEDA</a:t>
            </a:r>
            <a:endParaRPr lang="es-CO" sz="2400" dirty="0"/>
          </a:p>
        </p:txBody>
      </p:sp>
      <p:pic>
        <p:nvPicPr>
          <p:cNvPr id="4" name="Picture 3">
            <a:extLst>
              <a:ext uri="{FF2B5EF4-FFF2-40B4-BE49-F238E27FC236}">
                <a16:creationId xmlns:a16="http://schemas.microsoft.com/office/drawing/2014/main" id="{EFC32772-BCA9-3F20-2177-331255E05464}"/>
              </a:ext>
            </a:extLst>
          </p:cNvPr>
          <p:cNvPicPr>
            <a:picLocks noChangeAspect="1"/>
          </p:cNvPicPr>
          <p:nvPr/>
        </p:nvPicPr>
        <p:blipFill>
          <a:blip r:embed="rId2"/>
          <a:stretch>
            <a:fillRect/>
          </a:stretch>
        </p:blipFill>
        <p:spPr>
          <a:xfrm>
            <a:off x="1898571" y="2601829"/>
            <a:ext cx="5667191" cy="726563"/>
          </a:xfrm>
          <a:prstGeom prst="rect">
            <a:avLst/>
          </a:prstGeom>
        </p:spPr>
      </p:pic>
    </p:spTree>
    <p:extLst>
      <p:ext uri="{BB962C8B-B14F-4D97-AF65-F5344CB8AC3E}">
        <p14:creationId xmlns:p14="http://schemas.microsoft.com/office/powerpoint/2010/main" val="2370676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EF5089-F59E-89AB-B521-418FBBAF4E3B}"/>
              </a:ext>
            </a:extLst>
          </p:cNvPr>
          <p:cNvSpPr txBox="1"/>
          <p:nvPr/>
        </p:nvSpPr>
        <p:spPr>
          <a:xfrm>
            <a:off x="122388" y="1088546"/>
            <a:ext cx="9021612" cy="3231654"/>
          </a:xfrm>
          <a:prstGeom prst="rect">
            <a:avLst/>
          </a:prstGeom>
          <a:noFill/>
        </p:spPr>
        <p:txBody>
          <a:bodyPr wrap="square">
            <a:spAutoFit/>
          </a:bodyPr>
          <a:lstStyle/>
          <a:p>
            <a:pPr marL="285750" indent="-285750">
              <a:buFont typeface="Arial" panose="020B0604020202020204" pitchFamily="34" charset="0"/>
              <a:buChar char="•"/>
            </a:pPr>
            <a:r>
              <a:rPr lang="es-CO" sz="1800" dirty="0"/>
              <a:t>Una función de costo asociada a la acción, denotada por:</a:t>
            </a:r>
          </a:p>
          <a:p>
            <a:pPr marL="285750" indent="-285750">
              <a:buFont typeface="Arial" panose="020B0604020202020204" pitchFamily="34" charset="0"/>
              <a:buChar char="•"/>
            </a:pPr>
            <a:endParaRPr lang="es-CO" sz="2400" dirty="0"/>
          </a:p>
          <a:p>
            <a:endParaRPr lang="es-CO" sz="2400" dirty="0"/>
          </a:p>
          <a:p>
            <a:endParaRPr lang="es-CO" sz="1800" dirty="0"/>
          </a:p>
          <a:p>
            <a:r>
              <a:rPr lang="es-CO" sz="1800" dirty="0"/>
              <a:t>Cuando estamos programando o haciendo matemáticas, buscamos el costo numérico de aplicar la acción “a” en el estado  s para alcanzar el estado s’.</a:t>
            </a:r>
          </a:p>
          <a:p>
            <a:endParaRPr lang="es-CO" sz="2400" dirty="0"/>
          </a:p>
          <a:p>
            <a:r>
              <a:rPr lang="es-CO" sz="1800" dirty="0"/>
              <a:t>Un agente que resuelve problemas debería usar una función de costo que refleje su propia medida de desempeño; por ejemplo, para agentes de búsqueda de rutas, el costo de una acción podría ser la longitud en millas o el tiempo que toma.</a:t>
            </a:r>
          </a:p>
        </p:txBody>
      </p:sp>
      <p:sp>
        <p:nvSpPr>
          <p:cNvPr id="11" name="TextBox 10">
            <a:extLst>
              <a:ext uri="{FF2B5EF4-FFF2-40B4-BE49-F238E27FC236}">
                <a16:creationId xmlns:a16="http://schemas.microsoft.com/office/drawing/2014/main" id="{89DC19CD-052C-37CC-74B6-EB36535F7351}"/>
              </a:ext>
            </a:extLst>
          </p:cNvPr>
          <p:cNvSpPr txBox="1"/>
          <p:nvPr/>
        </p:nvSpPr>
        <p:spPr>
          <a:xfrm>
            <a:off x="109367" y="413314"/>
            <a:ext cx="4622800" cy="461665"/>
          </a:xfrm>
          <a:prstGeom prst="rect">
            <a:avLst/>
          </a:prstGeom>
          <a:noFill/>
        </p:spPr>
        <p:txBody>
          <a:bodyPr wrap="square">
            <a:spAutoFit/>
          </a:bodyPr>
          <a:lstStyle/>
          <a:p>
            <a:pPr marL="0" marR="0" lvl="0" indent="0" algn="l" rtl="0">
              <a:lnSpc>
                <a:spcPct val="100000"/>
              </a:lnSpc>
              <a:spcBef>
                <a:spcPts val="0"/>
              </a:spcBef>
              <a:spcAft>
                <a:spcPts val="0"/>
              </a:spcAft>
              <a:buClr>
                <a:srgbClr val="595959"/>
              </a:buClr>
              <a:buSzPts val="2800"/>
              <a:buFont typeface="Arial"/>
              <a:buNone/>
            </a:pPr>
            <a:r>
              <a:rPr lang="es-ES" sz="2400" b="1" dirty="0">
                <a:solidFill>
                  <a:srgbClr val="FFFFFF"/>
                </a:solidFill>
                <a:latin typeface="Calibri"/>
                <a:cs typeface="Calibri"/>
                <a:sym typeface="Calibri"/>
              </a:rPr>
              <a:t>PROBLEMAS DE BUSQUEDA</a:t>
            </a:r>
            <a:endParaRPr lang="es-CO" sz="2400" dirty="0"/>
          </a:p>
        </p:txBody>
      </p:sp>
      <p:pic>
        <p:nvPicPr>
          <p:cNvPr id="5" name="Picture 4">
            <a:extLst>
              <a:ext uri="{FF2B5EF4-FFF2-40B4-BE49-F238E27FC236}">
                <a16:creationId xmlns:a16="http://schemas.microsoft.com/office/drawing/2014/main" id="{ACE58FF4-D5C7-A92E-36BF-067902A73014}"/>
              </a:ext>
            </a:extLst>
          </p:cNvPr>
          <p:cNvPicPr>
            <a:picLocks noChangeAspect="1"/>
          </p:cNvPicPr>
          <p:nvPr/>
        </p:nvPicPr>
        <p:blipFill>
          <a:blip r:embed="rId2"/>
          <a:stretch>
            <a:fillRect/>
          </a:stretch>
        </p:blipFill>
        <p:spPr>
          <a:xfrm>
            <a:off x="3014232" y="1830148"/>
            <a:ext cx="3115535" cy="489864"/>
          </a:xfrm>
          <a:prstGeom prst="rect">
            <a:avLst/>
          </a:prstGeom>
        </p:spPr>
      </p:pic>
    </p:spTree>
    <p:extLst>
      <p:ext uri="{BB962C8B-B14F-4D97-AF65-F5344CB8AC3E}">
        <p14:creationId xmlns:p14="http://schemas.microsoft.com/office/powerpoint/2010/main" val="316819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EBBED6-43CD-E917-479F-5176B17FF53B}"/>
              </a:ext>
            </a:extLst>
          </p:cNvPr>
          <p:cNvSpPr txBox="1"/>
          <p:nvPr/>
        </p:nvSpPr>
        <p:spPr>
          <a:xfrm>
            <a:off x="493189" y="2200949"/>
            <a:ext cx="8157622" cy="1477328"/>
          </a:xfrm>
          <a:prstGeom prst="rect">
            <a:avLst/>
          </a:prstGeom>
          <a:noFill/>
        </p:spPr>
        <p:txBody>
          <a:bodyPr wrap="square">
            <a:spAutoFit/>
          </a:bodyPr>
          <a:lstStyle/>
          <a:p>
            <a:pPr algn="just"/>
            <a:r>
              <a:rPr lang="es-CO" sz="1800" dirty="0"/>
              <a:t>Una secuencia de acciones forma un camino (</a:t>
            </a:r>
            <a:r>
              <a:rPr lang="es-CO" sz="1800" b="1" dirty="0" err="1"/>
              <a:t>path</a:t>
            </a:r>
            <a:r>
              <a:rPr lang="es-CO" sz="1800" dirty="0"/>
              <a:t>), y una solución es un camino desde el estado inicial hasta un estado objetivo. Suponemos que los costos de las acciones son aditivos; es decir, el costo total de un camino es la suma de los costos individuales de las acciones. Una </a:t>
            </a:r>
            <a:r>
              <a:rPr lang="es-CO" sz="1800" b="1" dirty="0"/>
              <a:t>solución óptima </a:t>
            </a:r>
            <a:r>
              <a:rPr lang="es-CO" sz="1800" dirty="0"/>
              <a:t>tiene el costo de camino más bajo entre todas las soluciones.</a:t>
            </a:r>
          </a:p>
        </p:txBody>
      </p:sp>
      <p:sp>
        <p:nvSpPr>
          <p:cNvPr id="4" name="TextBox 3">
            <a:extLst>
              <a:ext uri="{FF2B5EF4-FFF2-40B4-BE49-F238E27FC236}">
                <a16:creationId xmlns:a16="http://schemas.microsoft.com/office/drawing/2014/main" id="{E71C5593-5838-7600-B5B9-CC09B68C0E3B}"/>
              </a:ext>
            </a:extLst>
          </p:cNvPr>
          <p:cNvSpPr txBox="1"/>
          <p:nvPr/>
        </p:nvSpPr>
        <p:spPr>
          <a:xfrm>
            <a:off x="109367" y="413314"/>
            <a:ext cx="4622800" cy="461665"/>
          </a:xfrm>
          <a:prstGeom prst="rect">
            <a:avLst/>
          </a:prstGeom>
          <a:noFill/>
        </p:spPr>
        <p:txBody>
          <a:bodyPr wrap="square">
            <a:spAutoFit/>
          </a:bodyPr>
          <a:lstStyle/>
          <a:p>
            <a:pPr marL="0" marR="0" lvl="0" indent="0" algn="l" rtl="0">
              <a:lnSpc>
                <a:spcPct val="100000"/>
              </a:lnSpc>
              <a:spcBef>
                <a:spcPts val="0"/>
              </a:spcBef>
              <a:spcAft>
                <a:spcPts val="0"/>
              </a:spcAft>
              <a:buClr>
                <a:srgbClr val="595959"/>
              </a:buClr>
              <a:buSzPts val="2800"/>
              <a:buFont typeface="Arial"/>
              <a:buNone/>
            </a:pPr>
            <a:r>
              <a:rPr lang="es-ES" sz="2400" b="1" dirty="0">
                <a:solidFill>
                  <a:srgbClr val="FFFFFF"/>
                </a:solidFill>
                <a:latin typeface="Calibri"/>
                <a:cs typeface="Calibri"/>
                <a:sym typeface="Calibri"/>
              </a:rPr>
              <a:t>PROBLEMAS DE BUSQUEDA</a:t>
            </a:r>
            <a:endParaRPr lang="es-CO" sz="2400" dirty="0"/>
          </a:p>
        </p:txBody>
      </p:sp>
    </p:spTree>
    <p:extLst>
      <p:ext uri="{BB962C8B-B14F-4D97-AF65-F5344CB8AC3E}">
        <p14:creationId xmlns:p14="http://schemas.microsoft.com/office/powerpoint/2010/main" val="549768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AC33840-A905-FC9D-ED44-29076EC41117}"/>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CO" sz="2500" b="1" dirty="0">
                <a:solidFill>
                  <a:srgbClr val="FFFFFF"/>
                </a:solidFill>
                <a:latin typeface="Calibri"/>
                <a:cs typeface="Calibri"/>
                <a:sym typeface="Calibri"/>
              </a:rPr>
              <a:t>Agentes en la solución de problemas</a:t>
            </a:r>
            <a:endParaRPr lang="es-CO" sz="2800" dirty="0"/>
          </a:p>
        </p:txBody>
      </p:sp>
      <p:pic>
        <p:nvPicPr>
          <p:cNvPr id="4" name="Imagen 3">
            <a:extLst>
              <a:ext uri="{FF2B5EF4-FFF2-40B4-BE49-F238E27FC236}">
                <a16:creationId xmlns:a16="http://schemas.microsoft.com/office/drawing/2014/main" id="{5C1B1958-0606-4EA4-F6A4-139E1A149280}"/>
              </a:ext>
            </a:extLst>
          </p:cNvPr>
          <p:cNvPicPr>
            <a:picLocks noChangeAspect="1"/>
          </p:cNvPicPr>
          <p:nvPr/>
        </p:nvPicPr>
        <p:blipFill>
          <a:blip r:embed="rId2"/>
          <a:stretch>
            <a:fillRect/>
          </a:stretch>
        </p:blipFill>
        <p:spPr>
          <a:xfrm>
            <a:off x="5993945" y="1009191"/>
            <a:ext cx="3046569" cy="3647593"/>
          </a:xfrm>
          <a:prstGeom prst="rect">
            <a:avLst/>
          </a:prstGeom>
        </p:spPr>
      </p:pic>
      <p:sp>
        <p:nvSpPr>
          <p:cNvPr id="6" name="CuadroTexto 5">
            <a:extLst>
              <a:ext uri="{FF2B5EF4-FFF2-40B4-BE49-F238E27FC236}">
                <a16:creationId xmlns:a16="http://schemas.microsoft.com/office/drawing/2014/main" id="{9A20E63B-5CEA-B168-33DF-CFB267CA551D}"/>
              </a:ext>
            </a:extLst>
          </p:cNvPr>
          <p:cNvSpPr txBox="1"/>
          <p:nvPr/>
        </p:nvSpPr>
        <p:spPr>
          <a:xfrm>
            <a:off x="157168" y="1738350"/>
            <a:ext cx="4820413" cy="2308324"/>
          </a:xfrm>
          <a:prstGeom prst="rect">
            <a:avLst/>
          </a:prstGeom>
          <a:noFill/>
        </p:spPr>
        <p:txBody>
          <a:bodyPr wrap="square">
            <a:spAutoFit/>
          </a:bodyPr>
          <a:lstStyle/>
          <a:p>
            <a:r>
              <a:rPr lang="es-CO" sz="1800" dirty="0"/>
              <a:t>Cuando la acción correcta a tomar no es inmediatamente obvia, un agente puede necesitar planificar con anticipación: considerar una </a:t>
            </a:r>
            <a:r>
              <a:rPr lang="es-CO" sz="1800" b="1" dirty="0"/>
              <a:t>secuencia de acciones</a:t>
            </a:r>
            <a:r>
              <a:rPr lang="es-CO" sz="1800" dirty="0"/>
              <a:t> que formen un camino hacia un estado objetivo. A tal agente se le llama agente de resolución de problemas, y el proceso computacional que lleva a cabo se llama búsqueda.</a:t>
            </a:r>
            <a:endParaRPr lang="es-CO" sz="1800" dirty="0">
              <a:solidFill>
                <a:schemeClr val="tx1"/>
              </a:solidFill>
              <a:latin typeface="Calibri"/>
              <a:cs typeface="Calibri"/>
              <a:sym typeface="Calibri"/>
            </a:endParaRPr>
          </a:p>
        </p:txBody>
      </p:sp>
    </p:spTree>
    <p:extLst>
      <p:ext uri="{BB962C8B-B14F-4D97-AF65-F5344CB8AC3E}">
        <p14:creationId xmlns:p14="http://schemas.microsoft.com/office/powerpoint/2010/main" val="3199291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F26BF0-1424-75CC-908D-836B74B89A2C}"/>
              </a:ext>
            </a:extLst>
          </p:cNvPr>
          <p:cNvSpPr txBox="1"/>
          <p:nvPr/>
        </p:nvSpPr>
        <p:spPr>
          <a:xfrm>
            <a:off x="106797" y="717745"/>
            <a:ext cx="8899224" cy="1415772"/>
          </a:xfrm>
          <a:prstGeom prst="rect">
            <a:avLst/>
          </a:prstGeom>
          <a:noFill/>
        </p:spPr>
        <p:txBody>
          <a:bodyPr wrap="square">
            <a:spAutoFit/>
          </a:bodyPr>
          <a:lstStyle/>
          <a:p>
            <a:endParaRPr lang="es-CO" dirty="0"/>
          </a:p>
          <a:p>
            <a:r>
              <a:rPr lang="es-CO" sz="1800" dirty="0"/>
              <a:t>El espacio de estados puede representarse como un grafo en el que los vértices son estados y los arcos dirigidos entre ellos son acciones. El mapa de Rumania mostrado en la figura es un grafo de este tipo, donde cada carretera indica dos acciones, una en cada dirección.</a:t>
            </a:r>
          </a:p>
        </p:txBody>
      </p:sp>
      <p:pic>
        <p:nvPicPr>
          <p:cNvPr id="4" name="Picture 3">
            <a:extLst>
              <a:ext uri="{FF2B5EF4-FFF2-40B4-BE49-F238E27FC236}">
                <a16:creationId xmlns:a16="http://schemas.microsoft.com/office/drawing/2014/main" id="{EEBBB1B8-DF8C-4EB9-8230-9C9D84F49222}"/>
              </a:ext>
            </a:extLst>
          </p:cNvPr>
          <p:cNvPicPr>
            <a:picLocks noChangeAspect="1"/>
          </p:cNvPicPr>
          <p:nvPr/>
        </p:nvPicPr>
        <p:blipFill>
          <a:blip r:embed="rId3"/>
          <a:stretch>
            <a:fillRect/>
          </a:stretch>
        </p:blipFill>
        <p:spPr>
          <a:xfrm>
            <a:off x="2717995" y="2200949"/>
            <a:ext cx="4449612" cy="2770513"/>
          </a:xfrm>
          <a:prstGeom prst="rect">
            <a:avLst/>
          </a:prstGeom>
        </p:spPr>
      </p:pic>
      <p:sp>
        <p:nvSpPr>
          <p:cNvPr id="5" name="TextBox 4">
            <a:extLst>
              <a:ext uri="{FF2B5EF4-FFF2-40B4-BE49-F238E27FC236}">
                <a16:creationId xmlns:a16="http://schemas.microsoft.com/office/drawing/2014/main" id="{3A6FC4BD-ADC5-BBED-E4BB-5FBFAF762752}"/>
              </a:ext>
            </a:extLst>
          </p:cNvPr>
          <p:cNvSpPr txBox="1"/>
          <p:nvPr/>
        </p:nvSpPr>
        <p:spPr>
          <a:xfrm>
            <a:off x="109367" y="413314"/>
            <a:ext cx="4622800" cy="461665"/>
          </a:xfrm>
          <a:prstGeom prst="rect">
            <a:avLst/>
          </a:prstGeom>
          <a:noFill/>
        </p:spPr>
        <p:txBody>
          <a:bodyPr wrap="square">
            <a:spAutoFit/>
          </a:bodyPr>
          <a:lstStyle/>
          <a:p>
            <a:pPr marL="0" marR="0" lvl="0" indent="0" algn="l" rtl="0">
              <a:lnSpc>
                <a:spcPct val="100000"/>
              </a:lnSpc>
              <a:spcBef>
                <a:spcPts val="0"/>
              </a:spcBef>
              <a:spcAft>
                <a:spcPts val="0"/>
              </a:spcAft>
              <a:buClr>
                <a:srgbClr val="595959"/>
              </a:buClr>
              <a:buSzPts val="2800"/>
              <a:buFont typeface="Arial"/>
              <a:buNone/>
            </a:pPr>
            <a:r>
              <a:rPr lang="es-ES" sz="2400" b="1" dirty="0">
                <a:solidFill>
                  <a:srgbClr val="FFFFFF"/>
                </a:solidFill>
                <a:latin typeface="Calibri"/>
                <a:cs typeface="Calibri"/>
                <a:sym typeface="Calibri"/>
              </a:rPr>
              <a:t>PROBLEMAS DE BUSQUEDA</a:t>
            </a:r>
            <a:endParaRPr lang="es-CO" sz="2400" dirty="0"/>
          </a:p>
        </p:txBody>
      </p:sp>
    </p:spTree>
    <p:extLst>
      <p:ext uri="{BB962C8B-B14F-4D97-AF65-F5344CB8AC3E}">
        <p14:creationId xmlns:p14="http://schemas.microsoft.com/office/powerpoint/2010/main" val="1602994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1823C1-2E11-7A50-9CBB-BC42CC2C70F9}"/>
              </a:ext>
            </a:extLst>
          </p:cNvPr>
          <p:cNvSpPr>
            <a:spLocks noGrp="1"/>
          </p:cNvSpPr>
          <p:nvPr>
            <p:ph type="body" idx="1"/>
          </p:nvPr>
        </p:nvSpPr>
        <p:spPr/>
        <p:txBody>
          <a:bodyPr/>
          <a:lstStyle/>
          <a:p>
            <a:pPr marL="114300" indent="0">
              <a:buNone/>
            </a:pPr>
            <a:r>
              <a:rPr lang="es-ES" b="1" dirty="0">
                <a:solidFill>
                  <a:schemeClr val="bg1"/>
                </a:solidFill>
              </a:rPr>
              <a:t>PROBLEMAS ESTANDARIZADOS</a:t>
            </a:r>
            <a:endParaRPr lang="es-CO" b="1" dirty="0">
              <a:solidFill>
                <a:schemeClr val="bg1"/>
              </a:solidFill>
            </a:endParaRPr>
          </a:p>
        </p:txBody>
      </p:sp>
    </p:spTree>
    <p:extLst>
      <p:ext uri="{BB962C8B-B14F-4D97-AF65-F5344CB8AC3E}">
        <p14:creationId xmlns:p14="http://schemas.microsoft.com/office/powerpoint/2010/main" val="1761191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B17BA9-3AF8-6216-ED08-487162CD887B}"/>
              </a:ext>
            </a:extLst>
          </p:cNvPr>
          <p:cNvSpPr txBox="1"/>
          <p:nvPr/>
        </p:nvSpPr>
        <p:spPr>
          <a:xfrm>
            <a:off x="109367" y="413314"/>
            <a:ext cx="4622800" cy="461665"/>
          </a:xfrm>
          <a:prstGeom prst="rect">
            <a:avLst/>
          </a:prstGeom>
          <a:noFill/>
        </p:spPr>
        <p:txBody>
          <a:bodyPr wrap="square">
            <a:spAutoFit/>
          </a:bodyPr>
          <a:lstStyle/>
          <a:p>
            <a:pPr marL="0" marR="0" lvl="0" indent="0" algn="l" rtl="0">
              <a:lnSpc>
                <a:spcPct val="100000"/>
              </a:lnSpc>
              <a:spcBef>
                <a:spcPts val="0"/>
              </a:spcBef>
              <a:spcAft>
                <a:spcPts val="0"/>
              </a:spcAft>
              <a:buClr>
                <a:srgbClr val="595959"/>
              </a:buClr>
              <a:buSzPts val="2800"/>
              <a:buFont typeface="Arial"/>
              <a:buNone/>
            </a:pPr>
            <a:r>
              <a:rPr lang="es-ES" sz="2400" b="1" dirty="0">
                <a:solidFill>
                  <a:srgbClr val="FFFFFF"/>
                </a:solidFill>
                <a:latin typeface="Calibri"/>
                <a:cs typeface="Calibri"/>
                <a:sym typeface="Calibri"/>
              </a:rPr>
              <a:t>GRID WORLD</a:t>
            </a:r>
            <a:endParaRPr lang="es-CO" sz="2400" dirty="0"/>
          </a:p>
        </p:txBody>
      </p:sp>
      <p:sp>
        <p:nvSpPr>
          <p:cNvPr id="6" name="TextBox 5">
            <a:extLst>
              <a:ext uri="{FF2B5EF4-FFF2-40B4-BE49-F238E27FC236}">
                <a16:creationId xmlns:a16="http://schemas.microsoft.com/office/drawing/2014/main" id="{021D22DD-87C5-52E2-3633-E40C774DA1E5}"/>
              </a:ext>
            </a:extLst>
          </p:cNvPr>
          <p:cNvSpPr txBox="1"/>
          <p:nvPr/>
        </p:nvSpPr>
        <p:spPr>
          <a:xfrm>
            <a:off x="122389" y="1459347"/>
            <a:ext cx="5329884" cy="3139321"/>
          </a:xfrm>
          <a:prstGeom prst="rect">
            <a:avLst/>
          </a:prstGeom>
          <a:noFill/>
        </p:spPr>
        <p:txBody>
          <a:bodyPr wrap="square">
            <a:spAutoFit/>
          </a:bodyPr>
          <a:lstStyle/>
          <a:p>
            <a:r>
              <a:rPr lang="es-CO" sz="1800" dirty="0"/>
              <a:t>Es una matriz rectangular bidimensional de celdas cuadradas en la que los agentes pueden moverse de celda a celda. Normalmente, el agente puede moverse a cualquier celda adyacente libre de obstáculos, ya sea horizontal o verticalmente, y en algunos problemas, diagonalmente. Las celdas pueden contener objetos, que el agente puede recoger, empujar o actuar sobre ellos de alguna otra manera; una pared u otro obstáculo infranqueable en una celda impide que el agente se mueva hacia esa celda.</a:t>
            </a:r>
          </a:p>
        </p:txBody>
      </p:sp>
      <p:pic>
        <p:nvPicPr>
          <p:cNvPr id="8" name="Picture 7">
            <a:extLst>
              <a:ext uri="{FF2B5EF4-FFF2-40B4-BE49-F238E27FC236}">
                <a16:creationId xmlns:a16="http://schemas.microsoft.com/office/drawing/2014/main" id="{0F09905D-D511-BC6C-F2C1-B9C2E53CD6C6}"/>
              </a:ext>
            </a:extLst>
          </p:cNvPr>
          <p:cNvPicPr>
            <a:picLocks noChangeAspect="1"/>
          </p:cNvPicPr>
          <p:nvPr/>
        </p:nvPicPr>
        <p:blipFill>
          <a:blip r:embed="rId3"/>
          <a:stretch>
            <a:fillRect/>
          </a:stretch>
        </p:blipFill>
        <p:spPr>
          <a:xfrm>
            <a:off x="5452272" y="1088546"/>
            <a:ext cx="3691728" cy="3680886"/>
          </a:xfrm>
          <a:prstGeom prst="rect">
            <a:avLst/>
          </a:prstGeom>
        </p:spPr>
      </p:pic>
    </p:spTree>
    <p:extLst>
      <p:ext uri="{BB962C8B-B14F-4D97-AF65-F5344CB8AC3E}">
        <p14:creationId xmlns:p14="http://schemas.microsoft.com/office/powerpoint/2010/main" val="3908943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B17BA9-3AF8-6216-ED08-487162CD887B}"/>
              </a:ext>
            </a:extLst>
          </p:cNvPr>
          <p:cNvSpPr txBox="1"/>
          <p:nvPr/>
        </p:nvSpPr>
        <p:spPr>
          <a:xfrm>
            <a:off x="109367" y="413314"/>
            <a:ext cx="4622800" cy="461665"/>
          </a:xfrm>
          <a:prstGeom prst="rect">
            <a:avLst/>
          </a:prstGeom>
          <a:noFill/>
        </p:spPr>
        <p:txBody>
          <a:bodyPr wrap="square">
            <a:spAutoFit/>
          </a:bodyPr>
          <a:lstStyle/>
          <a:p>
            <a:pPr marL="0" marR="0" lvl="0" indent="0" algn="l" rtl="0">
              <a:lnSpc>
                <a:spcPct val="100000"/>
              </a:lnSpc>
              <a:spcBef>
                <a:spcPts val="0"/>
              </a:spcBef>
              <a:spcAft>
                <a:spcPts val="0"/>
              </a:spcAft>
              <a:buClr>
                <a:srgbClr val="595959"/>
              </a:buClr>
              <a:buSzPts val="2800"/>
              <a:buFont typeface="Arial"/>
              <a:buNone/>
            </a:pPr>
            <a:r>
              <a:rPr lang="es-ES" sz="2400" b="1" dirty="0">
                <a:solidFill>
                  <a:srgbClr val="FFFFFF"/>
                </a:solidFill>
                <a:latin typeface="Calibri"/>
                <a:cs typeface="Calibri"/>
                <a:sym typeface="Calibri"/>
              </a:rPr>
              <a:t>VEAMOS UN EJEMPLO</a:t>
            </a:r>
            <a:endParaRPr lang="es-CO" sz="2400" dirty="0"/>
          </a:p>
        </p:txBody>
      </p:sp>
      <p:sp>
        <p:nvSpPr>
          <p:cNvPr id="6" name="TextBox 5">
            <a:extLst>
              <a:ext uri="{FF2B5EF4-FFF2-40B4-BE49-F238E27FC236}">
                <a16:creationId xmlns:a16="http://schemas.microsoft.com/office/drawing/2014/main" id="{021D22DD-87C5-52E2-3633-E40C774DA1E5}"/>
              </a:ext>
            </a:extLst>
          </p:cNvPr>
          <p:cNvSpPr txBox="1"/>
          <p:nvPr/>
        </p:nvSpPr>
        <p:spPr>
          <a:xfrm>
            <a:off x="-952" y="993077"/>
            <a:ext cx="5329884" cy="1200329"/>
          </a:xfrm>
          <a:prstGeom prst="rect">
            <a:avLst/>
          </a:prstGeom>
          <a:noFill/>
        </p:spPr>
        <p:txBody>
          <a:bodyPr wrap="square">
            <a:spAutoFit/>
          </a:bodyPr>
          <a:lstStyle/>
          <a:p>
            <a:r>
              <a:rPr lang="es-CO" sz="1800" dirty="0"/>
              <a:t>El mundo de una aspiradora, que consiste en un agente de limpieza robótico en un mundo compuesto por cuadrados que pueden estar sucios o limpios.</a:t>
            </a:r>
          </a:p>
        </p:txBody>
      </p:sp>
      <p:pic>
        <p:nvPicPr>
          <p:cNvPr id="4" name="Picture 3">
            <a:extLst>
              <a:ext uri="{FF2B5EF4-FFF2-40B4-BE49-F238E27FC236}">
                <a16:creationId xmlns:a16="http://schemas.microsoft.com/office/drawing/2014/main" id="{86B15342-C580-F714-1B00-6873964037BD}"/>
              </a:ext>
            </a:extLst>
          </p:cNvPr>
          <p:cNvPicPr>
            <a:picLocks noChangeAspect="1"/>
          </p:cNvPicPr>
          <p:nvPr/>
        </p:nvPicPr>
        <p:blipFill>
          <a:blip r:embed="rId3"/>
          <a:stretch>
            <a:fillRect/>
          </a:stretch>
        </p:blipFill>
        <p:spPr>
          <a:xfrm>
            <a:off x="747407" y="2204323"/>
            <a:ext cx="4581525" cy="2305050"/>
          </a:xfrm>
          <a:prstGeom prst="rect">
            <a:avLst/>
          </a:prstGeom>
        </p:spPr>
      </p:pic>
      <p:sp>
        <p:nvSpPr>
          <p:cNvPr id="7" name="TextBox 6">
            <a:extLst>
              <a:ext uri="{FF2B5EF4-FFF2-40B4-BE49-F238E27FC236}">
                <a16:creationId xmlns:a16="http://schemas.microsoft.com/office/drawing/2014/main" id="{4DCB77C0-776E-AACF-C28E-E4157CF0B0FE}"/>
              </a:ext>
            </a:extLst>
          </p:cNvPr>
          <p:cNvSpPr txBox="1"/>
          <p:nvPr/>
        </p:nvSpPr>
        <p:spPr>
          <a:xfrm>
            <a:off x="5505252" y="1754232"/>
            <a:ext cx="3432270" cy="2862322"/>
          </a:xfrm>
          <a:prstGeom prst="rect">
            <a:avLst/>
          </a:prstGeom>
          <a:noFill/>
        </p:spPr>
        <p:txBody>
          <a:bodyPr wrap="square">
            <a:spAutoFit/>
          </a:bodyPr>
          <a:lstStyle/>
          <a:p>
            <a:r>
              <a:rPr lang="es-CO" sz="1800" dirty="0"/>
              <a:t>El agente de la aspiradora percibe en qué cuadrado se encuentra y si hay suciedad en el cuadrado. El agente comienza en el cuadrado A.</a:t>
            </a:r>
          </a:p>
          <a:p>
            <a:endParaRPr lang="es-CO" sz="1800" dirty="0"/>
          </a:p>
          <a:p>
            <a:r>
              <a:rPr lang="es-CO" sz="1800" dirty="0"/>
              <a:t>Las acciones disponibles son moverse a la derecha, moverse a la izquierda, aspirar la suciedad o no hacer nada. </a:t>
            </a:r>
          </a:p>
        </p:txBody>
      </p:sp>
    </p:spTree>
    <p:extLst>
      <p:ext uri="{BB962C8B-B14F-4D97-AF65-F5344CB8AC3E}">
        <p14:creationId xmlns:p14="http://schemas.microsoft.com/office/powerpoint/2010/main" val="97623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B17BA9-3AF8-6216-ED08-487162CD887B}"/>
              </a:ext>
            </a:extLst>
          </p:cNvPr>
          <p:cNvSpPr txBox="1"/>
          <p:nvPr/>
        </p:nvSpPr>
        <p:spPr>
          <a:xfrm>
            <a:off x="109367" y="413314"/>
            <a:ext cx="4622800" cy="461665"/>
          </a:xfrm>
          <a:prstGeom prst="rect">
            <a:avLst/>
          </a:prstGeom>
          <a:noFill/>
        </p:spPr>
        <p:txBody>
          <a:bodyPr wrap="square">
            <a:spAutoFit/>
          </a:bodyPr>
          <a:lstStyle/>
          <a:p>
            <a:pPr marL="0" marR="0" lvl="0" indent="0" algn="l" rtl="0">
              <a:lnSpc>
                <a:spcPct val="100000"/>
              </a:lnSpc>
              <a:spcBef>
                <a:spcPts val="0"/>
              </a:spcBef>
              <a:spcAft>
                <a:spcPts val="0"/>
              </a:spcAft>
              <a:buClr>
                <a:srgbClr val="595959"/>
              </a:buClr>
              <a:buSzPts val="2800"/>
              <a:buFont typeface="Arial"/>
              <a:buNone/>
            </a:pPr>
            <a:r>
              <a:rPr lang="es-ES" sz="2400" b="1" dirty="0">
                <a:solidFill>
                  <a:srgbClr val="FFFFFF"/>
                </a:solidFill>
                <a:latin typeface="Calibri"/>
                <a:cs typeface="Calibri"/>
                <a:sym typeface="Calibri"/>
              </a:rPr>
              <a:t>APLIQUEMOS LOS CONCEPTOS</a:t>
            </a:r>
            <a:endParaRPr lang="es-CO" sz="2400" dirty="0"/>
          </a:p>
        </p:txBody>
      </p:sp>
      <p:sp>
        <p:nvSpPr>
          <p:cNvPr id="4" name="TextBox 3">
            <a:extLst>
              <a:ext uri="{FF2B5EF4-FFF2-40B4-BE49-F238E27FC236}">
                <a16:creationId xmlns:a16="http://schemas.microsoft.com/office/drawing/2014/main" id="{4A4A25C0-D4A5-CDF8-30C7-1DBF4360E9C8}"/>
              </a:ext>
            </a:extLst>
          </p:cNvPr>
          <p:cNvSpPr txBox="1"/>
          <p:nvPr/>
        </p:nvSpPr>
        <p:spPr>
          <a:xfrm>
            <a:off x="0" y="949014"/>
            <a:ext cx="9144000" cy="1200329"/>
          </a:xfrm>
          <a:prstGeom prst="rect">
            <a:avLst/>
          </a:prstGeom>
          <a:noFill/>
        </p:spPr>
        <p:txBody>
          <a:bodyPr wrap="square">
            <a:spAutoFit/>
          </a:bodyPr>
          <a:lstStyle/>
          <a:p>
            <a:r>
              <a:rPr lang="es-CO" sz="1800" b="1" dirty="0"/>
              <a:t>ESTADOS</a:t>
            </a:r>
            <a:r>
              <a:rPr lang="es-CO" sz="1800" dirty="0"/>
              <a:t>: Un estado del mundo indica qué objetos están en qué celdas. Los objetos son el agente y cualquier suciedad. En la versión simple de dos celdas, el agente puede estar en cualquiera de las dos celdas, y cada celda puede contener suciedad o no , entonces tenemos: 2*2*2=8 </a:t>
            </a:r>
            <a:r>
              <a:rPr lang="es-CO" sz="1800" b="1" dirty="0"/>
              <a:t>ESTADOS POSIBLES</a:t>
            </a:r>
          </a:p>
        </p:txBody>
      </p:sp>
      <p:pic>
        <p:nvPicPr>
          <p:cNvPr id="7" name="Picture 6">
            <a:extLst>
              <a:ext uri="{FF2B5EF4-FFF2-40B4-BE49-F238E27FC236}">
                <a16:creationId xmlns:a16="http://schemas.microsoft.com/office/drawing/2014/main" id="{9F3FDAB7-636D-5686-4465-E180DD042C87}"/>
              </a:ext>
            </a:extLst>
          </p:cNvPr>
          <p:cNvPicPr>
            <a:picLocks noChangeAspect="1"/>
          </p:cNvPicPr>
          <p:nvPr/>
        </p:nvPicPr>
        <p:blipFill>
          <a:blip r:embed="rId3"/>
          <a:stretch>
            <a:fillRect/>
          </a:stretch>
        </p:blipFill>
        <p:spPr>
          <a:xfrm>
            <a:off x="1976393" y="2200948"/>
            <a:ext cx="5191214" cy="2940945"/>
          </a:xfrm>
          <a:prstGeom prst="rect">
            <a:avLst/>
          </a:prstGeom>
        </p:spPr>
      </p:pic>
    </p:spTree>
    <p:extLst>
      <p:ext uri="{BB962C8B-B14F-4D97-AF65-F5344CB8AC3E}">
        <p14:creationId xmlns:p14="http://schemas.microsoft.com/office/powerpoint/2010/main" val="3555939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B17BA9-3AF8-6216-ED08-487162CD887B}"/>
              </a:ext>
            </a:extLst>
          </p:cNvPr>
          <p:cNvSpPr txBox="1"/>
          <p:nvPr/>
        </p:nvSpPr>
        <p:spPr>
          <a:xfrm>
            <a:off x="109367" y="413314"/>
            <a:ext cx="4622800" cy="461665"/>
          </a:xfrm>
          <a:prstGeom prst="rect">
            <a:avLst/>
          </a:prstGeom>
          <a:noFill/>
        </p:spPr>
        <p:txBody>
          <a:bodyPr wrap="square">
            <a:spAutoFit/>
          </a:bodyPr>
          <a:lstStyle/>
          <a:p>
            <a:pPr marL="0" marR="0" lvl="0" indent="0" algn="l" rtl="0">
              <a:lnSpc>
                <a:spcPct val="100000"/>
              </a:lnSpc>
              <a:spcBef>
                <a:spcPts val="0"/>
              </a:spcBef>
              <a:spcAft>
                <a:spcPts val="0"/>
              </a:spcAft>
              <a:buClr>
                <a:srgbClr val="595959"/>
              </a:buClr>
              <a:buSzPts val="2800"/>
              <a:buFont typeface="Arial"/>
              <a:buNone/>
            </a:pPr>
            <a:r>
              <a:rPr lang="es-ES" sz="2400" b="1" dirty="0">
                <a:solidFill>
                  <a:srgbClr val="FFFFFF"/>
                </a:solidFill>
                <a:latin typeface="Calibri"/>
                <a:cs typeface="Calibri"/>
                <a:sym typeface="Calibri"/>
              </a:rPr>
              <a:t>VEAMOS UN EJEMPLO</a:t>
            </a:r>
            <a:endParaRPr lang="es-CO" sz="2400" dirty="0"/>
          </a:p>
        </p:txBody>
      </p:sp>
      <p:pic>
        <p:nvPicPr>
          <p:cNvPr id="5" name="Picture 4">
            <a:extLst>
              <a:ext uri="{FF2B5EF4-FFF2-40B4-BE49-F238E27FC236}">
                <a16:creationId xmlns:a16="http://schemas.microsoft.com/office/drawing/2014/main" id="{BB6680B0-18A3-B226-8D7D-0CA728CCFF1E}"/>
              </a:ext>
            </a:extLst>
          </p:cNvPr>
          <p:cNvPicPr>
            <a:picLocks noChangeAspect="1"/>
          </p:cNvPicPr>
          <p:nvPr/>
        </p:nvPicPr>
        <p:blipFill>
          <a:blip r:embed="rId3"/>
          <a:stretch>
            <a:fillRect/>
          </a:stretch>
        </p:blipFill>
        <p:spPr>
          <a:xfrm>
            <a:off x="1894778" y="1018410"/>
            <a:ext cx="5354443" cy="2331186"/>
          </a:xfrm>
          <a:prstGeom prst="rect">
            <a:avLst/>
          </a:prstGeom>
        </p:spPr>
      </p:pic>
      <p:pic>
        <p:nvPicPr>
          <p:cNvPr id="9" name="Picture 8">
            <a:extLst>
              <a:ext uri="{FF2B5EF4-FFF2-40B4-BE49-F238E27FC236}">
                <a16:creationId xmlns:a16="http://schemas.microsoft.com/office/drawing/2014/main" id="{A7096A24-3429-4083-79DB-5E6416306B81}"/>
              </a:ext>
            </a:extLst>
          </p:cNvPr>
          <p:cNvPicPr>
            <a:picLocks noChangeAspect="1"/>
          </p:cNvPicPr>
          <p:nvPr/>
        </p:nvPicPr>
        <p:blipFill>
          <a:blip r:embed="rId4"/>
          <a:stretch>
            <a:fillRect/>
          </a:stretch>
        </p:blipFill>
        <p:spPr>
          <a:xfrm>
            <a:off x="1234791" y="3414712"/>
            <a:ext cx="6991350" cy="1362075"/>
          </a:xfrm>
          <a:prstGeom prst="rect">
            <a:avLst/>
          </a:prstGeom>
        </p:spPr>
      </p:pic>
    </p:spTree>
    <p:extLst>
      <p:ext uri="{BB962C8B-B14F-4D97-AF65-F5344CB8AC3E}">
        <p14:creationId xmlns:p14="http://schemas.microsoft.com/office/powerpoint/2010/main" val="66371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B17BA9-3AF8-6216-ED08-487162CD887B}"/>
              </a:ext>
            </a:extLst>
          </p:cNvPr>
          <p:cNvSpPr txBox="1"/>
          <p:nvPr/>
        </p:nvSpPr>
        <p:spPr>
          <a:xfrm>
            <a:off x="109367" y="413314"/>
            <a:ext cx="4622800" cy="461665"/>
          </a:xfrm>
          <a:prstGeom prst="rect">
            <a:avLst/>
          </a:prstGeom>
          <a:noFill/>
        </p:spPr>
        <p:txBody>
          <a:bodyPr wrap="square">
            <a:spAutoFit/>
          </a:bodyPr>
          <a:lstStyle/>
          <a:p>
            <a:pPr marL="0" marR="0" lvl="0" indent="0" algn="l" rtl="0">
              <a:lnSpc>
                <a:spcPct val="100000"/>
              </a:lnSpc>
              <a:spcBef>
                <a:spcPts val="0"/>
              </a:spcBef>
              <a:spcAft>
                <a:spcPts val="0"/>
              </a:spcAft>
              <a:buClr>
                <a:srgbClr val="595959"/>
              </a:buClr>
              <a:buSzPts val="2800"/>
              <a:buFont typeface="Arial"/>
              <a:buNone/>
            </a:pPr>
            <a:r>
              <a:rPr lang="es-ES" sz="2400" b="1" dirty="0">
                <a:solidFill>
                  <a:srgbClr val="FFFFFF"/>
                </a:solidFill>
                <a:latin typeface="Calibri"/>
                <a:cs typeface="Calibri"/>
                <a:sym typeface="Calibri"/>
              </a:rPr>
              <a:t>APLIQUEMOS LOS CONCEPTOS</a:t>
            </a:r>
            <a:endParaRPr lang="es-CO" sz="2400" dirty="0"/>
          </a:p>
        </p:txBody>
      </p:sp>
      <p:sp>
        <p:nvSpPr>
          <p:cNvPr id="5" name="TextBox 4">
            <a:extLst>
              <a:ext uri="{FF2B5EF4-FFF2-40B4-BE49-F238E27FC236}">
                <a16:creationId xmlns:a16="http://schemas.microsoft.com/office/drawing/2014/main" id="{6D85A67D-35E6-1C90-C8CD-6B1F1831655C}"/>
              </a:ext>
            </a:extLst>
          </p:cNvPr>
          <p:cNvSpPr txBox="1"/>
          <p:nvPr/>
        </p:nvSpPr>
        <p:spPr>
          <a:xfrm>
            <a:off x="136304" y="1459347"/>
            <a:ext cx="8650811" cy="2862322"/>
          </a:xfrm>
          <a:prstGeom prst="rect">
            <a:avLst/>
          </a:prstGeom>
          <a:noFill/>
        </p:spPr>
        <p:txBody>
          <a:bodyPr wrap="square">
            <a:spAutoFit/>
          </a:bodyPr>
          <a:lstStyle/>
          <a:p>
            <a:r>
              <a:rPr lang="es-CO" sz="1800" b="1" dirty="0"/>
              <a:t>ESTADO INICIAL</a:t>
            </a:r>
            <a:r>
              <a:rPr lang="es-CO" sz="1800" dirty="0"/>
              <a:t>: Cualquiera de los 8.</a:t>
            </a:r>
          </a:p>
          <a:p>
            <a:r>
              <a:rPr lang="es-CO" sz="1800" b="1" dirty="0"/>
              <a:t>ACCIONES</a:t>
            </a:r>
            <a:r>
              <a:rPr lang="es-CO" sz="1800" dirty="0"/>
              <a:t>: En el mundo de dos celdas definimos tres acciones: Aspirar, mover a la Izquierda y mover a la Derecha. En un mundo bidimensional de múltiples celdas, necesitamos más acciones de movimiento. </a:t>
            </a:r>
          </a:p>
          <a:p>
            <a:r>
              <a:rPr lang="es-CO" sz="1800" b="1" dirty="0"/>
              <a:t>MODELO DE TRANSICIÓN</a:t>
            </a:r>
            <a:r>
              <a:rPr lang="es-CO" sz="1800" dirty="0"/>
              <a:t>: Aspirar elimina cualquier suciedad de la celda del agente; Adelante mueve al agente una celda en la dirección en la que está mirando, a menos que choque con una pared, en cuyo caso la acción no tiene efecto. Atrás mueve al agente en la dirección opuesta, </a:t>
            </a:r>
          </a:p>
          <a:p>
            <a:r>
              <a:rPr lang="es-CO" sz="1800" b="1" dirty="0"/>
              <a:t>ESTADOS OBJETIVO</a:t>
            </a:r>
            <a:r>
              <a:rPr lang="es-CO" sz="1800" dirty="0"/>
              <a:t>: Los estados en los que cada celda está limpia.</a:t>
            </a:r>
          </a:p>
          <a:p>
            <a:r>
              <a:rPr lang="es-CO" sz="1800" b="1" dirty="0"/>
              <a:t>COSTO DE ACCIÓN</a:t>
            </a:r>
            <a:r>
              <a:rPr lang="es-CO" sz="1800" dirty="0"/>
              <a:t>: Cada acción cuesta 1</a:t>
            </a:r>
            <a:r>
              <a:rPr lang="es-CO" dirty="0"/>
              <a:t>.</a:t>
            </a:r>
          </a:p>
        </p:txBody>
      </p:sp>
    </p:spTree>
    <p:extLst>
      <p:ext uri="{BB962C8B-B14F-4D97-AF65-F5344CB8AC3E}">
        <p14:creationId xmlns:p14="http://schemas.microsoft.com/office/powerpoint/2010/main" val="4257028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85A67D-35E6-1C90-C8CD-6B1F1831655C}"/>
              </a:ext>
            </a:extLst>
          </p:cNvPr>
          <p:cNvSpPr txBox="1"/>
          <p:nvPr/>
        </p:nvSpPr>
        <p:spPr>
          <a:xfrm>
            <a:off x="122388" y="1165853"/>
            <a:ext cx="8650811" cy="1200329"/>
          </a:xfrm>
          <a:prstGeom prst="rect">
            <a:avLst/>
          </a:prstGeom>
          <a:noFill/>
        </p:spPr>
        <p:txBody>
          <a:bodyPr wrap="square">
            <a:spAutoFit/>
          </a:bodyPr>
          <a:lstStyle/>
          <a:p>
            <a:r>
              <a:rPr lang="es-ES" sz="1800" b="1" dirty="0"/>
              <a:t>ROMPECABEZAS DE SOKOBAN:</a:t>
            </a:r>
          </a:p>
          <a:p>
            <a:r>
              <a:rPr lang="es-ES" sz="1800" dirty="0"/>
              <a:t>Es un problema estandarizado </a:t>
            </a:r>
            <a:r>
              <a:rPr lang="es-CO" sz="1800" dirty="0"/>
              <a:t>en el que el objetivo del agente es empujar una cantidad de cajas, dispersas por la cuadrícula, a ubicaciones de almacenamiento designadas. Con la condición de que solo puede haber una caja por celda.</a:t>
            </a:r>
          </a:p>
        </p:txBody>
      </p:sp>
      <p:pic>
        <p:nvPicPr>
          <p:cNvPr id="4" name="Picture 3">
            <a:extLst>
              <a:ext uri="{FF2B5EF4-FFF2-40B4-BE49-F238E27FC236}">
                <a16:creationId xmlns:a16="http://schemas.microsoft.com/office/drawing/2014/main" id="{62B3E61F-1F3C-0090-9FF6-465771C13E18}"/>
              </a:ext>
            </a:extLst>
          </p:cNvPr>
          <p:cNvPicPr>
            <a:picLocks noChangeAspect="1"/>
          </p:cNvPicPr>
          <p:nvPr/>
        </p:nvPicPr>
        <p:blipFill>
          <a:blip r:embed="rId3"/>
          <a:stretch>
            <a:fillRect/>
          </a:stretch>
        </p:blipFill>
        <p:spPr>
          <a:xfrm>
            <a:off x="2276475" y="2366182"/>
            <a:ext cx="4591050" cy="2362200"/>
          </a:xfrm>
          <a:prstGeom prst="rect">
            <a:avLst/>
          </a:prstGeom>
        </p:spPr>
      </p:pic>
    </p:spTree>
    <p:extLst>
      <p:ext uri="{BB962C8B-B14F-4D97-AF65-F5344CB8AC3E}">
        <p14:creationId xmlns:p14="http://schemas.microsoft.com/office/powerpoint/2010/main" val="932435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85A67D-35E6-1C90-C8CD-6B1F1831655C}"/>
              </a:ext>
            </a:extLst>
          </p:cNvPr>
          <p:cNvSpPr txBox="1"/>
          <p:nvPr/>
        </p:nvSpPr>
        <p:spPr>
          <a:xfrm>
            <a:off x="136304" y="1459347"/>
            <a:ext cx="8650811" cy="1200329"/>
          </a:xfrm>
          <a:prstGeom prst="rect">
            <a:avLst/>
          </a:prstGeom>
          <a:noFill/>
        </p:spPr>
        <p:txBody>
          <a:bodyPr wrap="square">
            <a:spAutoFit/>
          </a:bodyPr>
          <a:lstStyle/>
          <a:p>
            <a:r>
              <a:rPr lang="es-CO" sz="1800" dirty="0"/>
              <a:t>Cuando un agente se mueve hacia adelante a una celda que contiene una caja y hay una celda vacía en el otro lado de la caja, tanto la caja como el agente se mueven hacia adelante. El agente no puede empujar una caja hacia otra caja o hacia una pared. </a:t>
            </a:r>
          </a:p>
        </p:txBody>
      </p:sp>
      <p:sp>
        <p:nvSpPr>
          <p:cNvPr id="3" name="TextBox 2">
            <a:extLst>
              <a:ext uri="{FF2B5EF4-FFF2-40B4-BE49-F238E27FC236}">
                <a16:creationId xmlns:a16="http://schemas.microsoft.com/office/drawing/2014/main" id="{3272DDCD-72DB-EA1A-5029-BFDE65F3EEAC}"/>
              </a:ext>
            </a:extLst>
          </p:cNvPr>
          <p:cNvSpPr txBox="1"/>
          <p:nvPr/>
        </p:nvSpPr>
        <p:spPr>
          <a:xfrm>
            <a:off x="493189" y="2942551"/>
            <a:ext cx="8528423" cy="1754326"/>
          </a:xfrm>
          <a:prstGeom prst="rect">
            <a:avLst/>
          </a:prstGeom>
          <a:noFill/>
        </p:spPr>
        <p:txBody>
          <a:bodyPr wrap="square">
            <a:spAutoFit/>
          </a:bodyPr>
          <a:lstStyle/>
          <a:p>
            <a:r>
              <a:rPr lang="es-CO" sz="1800" dirty="0"/>
              <a:t>Para un mundo con </a:t>
            </a:r>
            <a:r>
              <a:rPr lang="es-CO" sz="1800" b="1" dirty="0"/>
              <a:t>n</a:t>
            </a:r>
            <a:r>
              <a:rPr lang="es-CO" sz="1800" dirty="0"/>
              <a:t> celdas sin obstáculos y </a:t>
            </a:r>
            <a:r>
              <a:rPr lang="es-CO" sz="1800" b="1" dirty="0"/>
              <a:t>b</a:t>
            </a:r>
            <a:r>
              <a:rPr lang="es-CO" sz="1800" dirty="0"/>
              <a:t> cajas, hay </a:t>
            </a:r>
          </a:p>
          <a:p>
            <a:pPr algn="ctr"/>
            <a:r>
              <a:rPr lang="es-CO" sz="1800" b="1" dirty="0" err="1"/>
              <a:t>n×n</a:t>
            </a:r>
            <a:r>
              <a:rPr lang="es-CO" sz="1800" b="1" dirty="0"/>
              <a:t>!/(b!(n−b)!) </a:t>
            </a:r>
            <a:r>
              <a:rPr lang="es-CO" sz="1800" dirty="0"/>
              <a:t>Estados</a:t>
            </a:r>
          </a:p>
          <a:p>
            <a:pPr algn="ctr"/>
            <a:endParaRPr lang="es-CO" sz="1800" dirty="0"/>
          </a:p>
          <a:p>
            <a:pPr algn="ctr"/>
            <a:endParaRPr lang="es-CO" sz="1800" dirty="0"/>
          </a:p>
          <a:p>
            <a:r>
              <a:rPr lang="es-CO" sz="1800" dirty="0" err="1"/>
              <a:t>Ejm</a:t>
            </a:r>
            <a:r>
              <a:rPr lang="es-CO" sz="1800" dirty="0"/>
              <a:t>: en una cuadrícula de 8 × 8 con una docena de cajas, hay más de 200 billones de estados.</a:t>
            </a:r>
          </a:p>
        </p:txBody>
      </p:sp>
    </p:spTree>
    <p:extLst>
      <p:ext uri="{BB962C8B-B14F-4D97-AF65-F5344CB8AC3E}">
        <p14:creationId xmlns:p14="http://schemas.microsoft.com/office/powerpoint/2010/main" val="98500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72DDCD-72DB-EA1A-5029-BFDE65F3EEAC}"/>
              </a:ext>
            </a:extLst>
          </p:cNvPr>
          <p:cNvSpPr txBox="1"/>
          <p:nvPr/>
        </p:nvSpPr>
        <p:spPr>
          <a:xfrm>
            <a:off x="493189" y="2942551"/>
            <a:ext cx="8528423" cy="369332"/>
          </a:xfrm>
          <a:prstGeom prst="rect">
            <a:avLst/>
          </a:prstGeom>
          <a:noFill/>
        </p:spPr>
        <p:txBody>
          <a:bodyPr wrap="square">
            <a:spAutoFit/>
          </a:bodyPr>
          <a:lstStyle/>
          <a:p>
            <a:endParaRPr lang="es-CO" sz="1800" dirty="0"/>
          </a:p>
        </p:txBody>
      </p:sp>
      <p:sp>
        <p:nvSpPr>
          <p:cNvPr id="4" name="Rectangle 2">
            <a:extLst>
              <a:ext uri="{FF2B5EF4-FFF2-40B4-BE49-F238E27FC236}">
                <a16:creationId xmlns:a16="http://schemas.microsoft.com/office/drawing/2014/main" id="{F946ADEB-E3E3-0EA2-D8D6-8E937EB54CF2}"/>
              </a:ext>
            </a:extLst>
          </p:cNvPr>
          <p:cNvSpPr>
            <a:spLocks noChangeArrowheads="1"/>
          </p:cNvSpPr>
          <p:nvPr/>
        </p:nvSpPr>
        <p:spPr bwMode="auto">
          <a:xfrm>
            <a:off x="71726" y="1511389"/>
            <a:ext cx="894988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800" b="1" i="0" u="none" strike="noStrike" cap="none" normalizeH="0" baseline="0" dirty="0">
                <a:ln>
                  <a:noFill/>
                </a:ln>
                <a:solidFill>
                  <a:schemeClr val="tx1"/>
                </a:solidFill>
                <a:effectLst/>
                <a:latin typeface="Arial" panose="020B0604020202020204" pitchFamily="34" charset="0"/>
              </a:rPr>
              <a:t>ESTADOS</a:t>
            </a:r>
            <a:r>
              <a:rPr kumimoji="0" lang="es-CO" altLang="es-CO" sz="1800" b="0" i="0" u="none" strike="noStrike" cap="none" normalizeH="0" baseline="0" dirty="0">
                <a:ln>
                  <a:noFill/>
                </a:ln>
                <a:solidFill>
                  <a:schemeClr val="tx1"/>
                </a:solidFill>
                <a:effectLst/>
                <a:latin typeface="Arial" panose="020B0604020202020204" pitchFamily="34" charset="0"/>
              </a:rPr>
              <a:t>: Una descripción del estado especifica la ubicación de cada una de las </a:t>
            </a:r>
          </a:p>
          <a:p>
            <a:pPr marL="0" marR="0" lvl="0" indent="0" algn="l" defTabSz="914400" rtl="0" eaLnBrk="0" fontAlgn="base" latinLnBrk="0" hangingPunct="0">
              <a:lnSpc>
                <a:spcPct val="100000"/>
              </a:lnSpc>
              <a:spcBef>
                <a:spcPct val="0"/>
              </a:spcBef>
              <a:spcAft>
                <a:spcPct val="0"/>
              </a:spcAft>
              <a:buClrTx/>
              <a:buSzTx/>
              <a:tabLst/>
            </a:pPr>
            <a:r>
              <a:rPr kumimoji="0" lang="es-CO" altLang="es-CO" sz="1800" b="0" i="0" u="none" strike="noStrike" cap="none" normalizeH="0" baseline="0" dirty="0">
                <a:ln>
                  <a:noFill/>
                </a:ln>
                <a:solidFill>
                  <a:schemeClr val="tx1"/>
                </a:solidFill>
                <a:effectLst/>
                <a:latin typeface="Arial" panose="020B0604020202020204" pitchFamily="34" charset="0"/>
              </a:rPr>
              <a:t>fichas.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Arial" panose="020B0604020202020204" pitchFamily="34" charset="0"/>
              </a:rPr>
              <a:t>ESTADO INICIAL</a:t>
            </a:r>
            <a:r>
              <a:rPr kumimoji="0" lang="es-CO" altLang="es-CO" sz="1800" b="0" i="0" u="none" strike="noStrike" cap="none" normalizeH="0" baseline="0" dirty="0">
                <a:ln>
                  <a:noFill/>
                </a:ln>
                <a:solidFill>
                  <a:schemeClr val="tx1"/>
                </a:solidFill>
                <a:effectLst/>
                <a:latin typeface="Arial" panose="020B0604020202020204" pitchFamily="34" charset="0"/>
              </a:rPr>
              <a:t>: Cualquier estado puede designarse como el estado inicial.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Arial" panose="020B0604020202020204" pitchFamily="34" charset="0"/>
              </a:rPr>
              <a:t>ACCIONES</a:t>
            </a:r>
            <a:r>
              <a:rPr kumimoji="0" lang="es-CO" altLang="es-CO" sz="1800" b="0" i="0" u="none" strike="noStrike" cap="none" normalizeH="0" baseline="0" dirty="0">
                <a:ln>
                  <a:noFill/>
                </a:ln>
                <a:solidFill>
                  <a:schemeClr val="tx1"/>
                </a:solidFill>
                <a:effectLst/>
                <a:latin typeface="Arial" panose="020B0604020202020204" pitchFamily="34" charset="0"/>
              </a:rPr>
              <a:t>: Aunque en el mundo físico es una ficha la que se desliza, la forma más</a:t>
            </a:r>
          </a:p>
          <a:p>
            <a:pPr marL="0" marR="0" lvl="0" indent="0" algn="l" defTabSz="914400" rtl="0" eaLnBrk="0" fontAlgn="base" latinLnBrk="0" hangingPunct="0">
              <a:lnSpc>
                <a:spcPct val="100000"/>
              </a:lnSpc>
              <a:spcBef>
                <a:spcPct val="0"/>
              </a:spcBef>
              <a:spcAft>
                <a:spcPct val="0"/>
              </a:spcAft>
              <a:buClrTx/>
              <a:buSzTx/>
              <a:tabLst/>
            </a:pPr>
            <a:r>
              <a:rPr kumimoji="0" lang="es-CO" altLang="es-CO" sz="1800" b="0" i="0" u="none" strike="noStrike" cap="none" normalizeH="0" baseline="0" dirty="0">
                <a:ln>
                  <a:noFill/>
                </a:ln>
                <a:solidFill>
                  <a:schemeClr val="tx1"/>
                </a:solidFill>
                <a:effectLst/>
                <a:latin typeface="Arial" panose="020B0604020202020204" pitchFamily="34" charset="0"/>
              </a:rPr>
              <a:t> sencilla de describir una acción es pensar en el espacio en blanco moviéndose </a:t>
            </a:r>
          </a:p>
          <a:p>
            <a:pPr marL="0" marR="0" lvl="0" indent="0" algn="l" defTabSz="914400" rtl="0" eaLnBrk="0" fontAlgn="base" latinLnBrk="0" hangingPunct="0">
              <a:lnSpc>
                <a:spcPct val="100000"/>
              </a:lnSpc>
              <a:spcBef>
                <a:spcPct val="0"/>
              </a:spcBef>
              <a:spcAft>
                <a:spcPct val="0"/>
              </a:spcAft>
              <a:buClrTx/>
              <a:buSzTx/>
              <a:tabLst/>
            </a:pPr>
            <a:r>
              <a:rPr kumimoji="0" lang="es-CO" altLang="es-CO" sz="1800" b="0" i="0" u="none" strike="noStrike" cap="none" normalizeH="0" baseline="0" dirty="0">
                <a:ln>
                  <a:noFill/>
                </a:ln>
                <a:solidFill>
                  <a:schemeClr val="tx1"/>
                </a:solidFill>
                <a:effectLst/>
                <a:latin typeface="Arial" panose="020B0604020202020204" pitchFamily="34" charset="0"/>
              </a:rPr>
              <a:t>hacia la Izquierda, Derecha, Arriba o Abajo.</a:t>
            </a:r>
          </a:p>
          <a:p>
            <a:pPr marL="0" marR="0" lvl="0" indent="0" algn="l" defTabSz="914400" rtl="0" eaLnBrk="0" fontAlgn="base" latinLnBrk="0" hangingPunct="0">
              <a:lnSpc>
                <a:spcPct val="100000"/>
              </a:lnSpc>
              <a:spcBef>
                <a:spcPct val="0"/>
              </a:spcBef>
              <a:spcAft>
                <a:spcPct val="0"/>
              </a:spcAft>
              <a:buClrTx/>
              <a:buSzTx/>
              <a:tabLst/>
            </a:pPr>
            <a:r>
              <a:rPr kumimoji="0" lang="es-CO" altLang="es-CO" sz="1800" b="0" i="0" u="none" strike="noStrike" cap="none" normalizeH="0" baseline="0" dirty="0">
                <a:ln>
                  <a:noFill/>
                </a:ln>
                <a:solidFill>
                  <a:schemeClr val="tx1"/>
                </a:solidFill>
                <a:effectLst/>
                <a:latin typeface="Arial" panose="020B0604020202020204" pitchFamily="34" charset="0"/>
              </a:rPr>
              <a:t> Si el espacio en blanco está en un borde o esquina,</a:t>
            </a:r>
          </a:p>
          <a:p>
            <a:pPr marL="0" marR="0" lvl="0" indent="0" algn="l" defTabSz="914400" rtl="0" eaLnBrk="0" fontAlgn="base" latinLnBrk="0" hangingPunct="0">
              <a:lnSpc>
                <a:spcPct val="100000"/>
              </a:lnSpc>
              <a:spcBef>
                <a:spcPct val="0"/>
              </a:spcBef>
              <a:spcAft>
                <a:spcPct val="0"/>
              </a:spcAft>
              <a:buClrTx/>
              <a:buSzTx/>
              <a:tabLst/>
            </a:pPr>
            <a:r>
              <a:rPr kumimoji="0" lang="es-CO" altLang="es-CO" sz="1800" b="0" i="0" u="none" strike="noStrike" cap="none" normalizeH="0" baseline="0" dirty="0">
                <a:ln>
                  <a:noFill/>
                </a:ln>
                <a:solidFill>
                  <a:schemeClr val="tx1"/>
                </a:solidFill>
                <a:effectLst/>
                <a:latin typeface="Arial" panose="020B0604020202020204" pitchFamily="34" charset="0"/>
              </a:rPr>
              <a:t> no todas las acciones serán aplicables.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Arial" panose="020B0604020202020204" pitchFamily="34" charset="0"/>
              </a:rPr>
              <a:t>MODELO DE TRANSICIÓN</a:t>
            </a:r>
            <a:r>
              <a:rPr kumimoji="0" lang="es-CO" altLang="es-CO" sz="1800" b="0" i="0" u="none" strike="noStrike" cap="none" normalizeH="0" baseline="0" dirty="0">
                <a:ln>
                  <a:noFill/>
                </a:ln>
                <a:solidFill>
                  <a:schemeClr val="tx1"/>
                </a:solidFill>
                <a:effectLst/>
                <a:latin typeface="Arial" panose="020B0604020202020204" pitchFamily="34" charset="0"/>
              </a:rPr>
              <a:t>: Mapea un estado y una acción a un estado resultante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Arial" panose="020B0604020202020204" pitchFamily="34" charset="0"/>
              </a:rPr>
              <a:t>COSTO</a:t>
            </a:r>
            <a:r>
              <a:rPr kumimoji="0" lang="es-CO" altLang="es-CO" sz="1800" b="0" i="0" u="none" strike="noStrike" cap="none" normalizeH="0" baseline="0" dirty="0">
                <a:ln>
                  <a:noFill/>
                </a:ln>
                <a:solidFill>
                  <a:schemeClr val="tx1"/>
                </a:solidFill>
                <a:effectLst/>
                <a:latin typeface="Arial" panose="020B0604020202020204" pitchFamily="34" charset="0"/>
              </a:rPr>
              <a:t>: 1</a:t>
            </a:r>
          </a:p>
        </p:txBody>
      </p:sp>
    </p:spTree>
    <p:extLst>
      <p:ext uri="{BB962C8B-B14F-4D97-AF65-F5344CB8AC3E}">
        <p14:creationId xmlns:p14="http://schemas.microsoft.com/office/powerpoint/2010/main" val="1082449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AC33840-A905-FC9D-ED44-29076EC41117}"/>
              </a:ext>
            </a:extLst>
          </p:cNvPr>
          <p:cNvSpPr txBox="1"/>
          <p:nvPr/>
        </p:nvSpPr>
        <p:spPr>
          <a:xfrm>
            <a:off x="122388" y="57727"/>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CO" sz="2500" b="1" dirty="0">
                <a:solidFill>
                  <a:srgbClr val="FFFFFF"/>
                </a:solidFill>
                <a:latin typeface="Calibri"/>
                <a:cs typeface="Calibri"/>
                <a:sym typeface="Calibri"/>
              </a:rPr>
              <a:t>Agentes en la solución de problemas</a:t>
            </a:r>
            <a:endParaRPr lang="es-CO" sz="2800" dirty="0"/>
          </a:p>
        </p:txBody>
      </p:sp>
      <p:sp>
        <p:nvSpPr>
          <p:cNvPr id="6" name="CuadroTexto 5">
            <a:extLst>
              <a:ext uri="{FF2B5EF4-FFF2-40B4-BE49-F238E27FC236}">
                <a16:creationId xmlns:a16="http://schemas.microsoft.com/office/drawing/2014/main" id="{9A20E63B-5CEA-B168-33DF-CFB267CA551D}"/>
              </a:ext>
            </a:extLst>
          </p:cNvPr>
          <p:cNvSpPr txBox="1"/>
          <p:nvPr/>
        </p:nvSpPr>
        <p:spPr>
          <a:xfrm>
            <a:off x="493189" y="1088546"/>
            <a:ext cx="8157622" cy="646331"/>
          </a:xfrm>
          <a:prstGeom prst="rect">
            <a:avLst/>
          </a:prstGeom>
          <a:noFill/>
        </p:spPr>
        <p:txBody>
          <a:bodyPr wrap="square">
            <a:spAutoFit/>
          </a:bodyPr>
          <a:lstStyle/>
          <a:p>
            <a:pPr marL="342900" indent="-342900" algn="just">
              <a:buFont typeface="Arial" panose="020B0604020202020204" pitchFamily="34" charset="0"/>
              <a:buChar char="•"/>
            </a:pPr>
            <a:r>
              <a:rPr lang="es-CO" sz="1800" dirty="0"/>
              <a:t>Los agentes de resolución de problemas utilizan representaciones atómicas.</a:t>
            </a:r>
            <a:endParaRPr lang="es-CO" sz="1800" dirty="0">
              <a:solidFill>
                <a:schemeClr val="tx1"/>
              </a:solidFill>
              <a:latin typeface="Calibri"/>
              <a:cs typeface="Calibri"/>
              <a:sym typeface="Calibri"/>
            </a:endParaRPr>
          </a:p>
        </p:txBody>
      </p:sp>
      <p:pic>
        <p:nvPicPr>
          <p:cNvPr id="4" name="Picture 3">
            <a:extLst>
              <a:ext uri="{FF2B5EF4-FFF2-40B4-BE49-F238E27FC236}">
                <a16:creationId xmlns:a16="http://schemas.microsoft.com/office/drawing/2014/main" id="{0ADDA136-D007-B201-80A6-2F195AD00C8B}"/>
              </a:ext>
            </a:extLst>
          </p:cNvPr>
          <p:cNvPicPr>
            <a:picLocks noChangeAspect="1"/>
          </p:cNvPicPr>
          <p:nvPr/>
        </p:nvPicPr>
        <p:blipFill>
          <a:blip r:embed="rId3"/>
          <a:stretch>
            <a:fillRect/>
          </a:stretch>
        </p:blipFill>
        <p:spPr>
          <a:xfrm>
            <a:off x="1976393" y="1764149"/>
            <a:ext cx="5572125" cy="2152650"/>
          </a:xfrm>
          <a:prstGeom prst="rect">
            <a:avLst/>
          </a:prstGeom>
        </p:spPr>
      </p:pic>
      <p:sp>
        <p:nvSpPr>
          <p:cNvPr id="7" name="TextBox 6">
            <a:extLst>
              <a:ext uri="{FF2B5EF4-FFF2-40B4-BE49-F238E27FC236}">
                <a16:creationId xmlns:a16="http://schemas.microsoft.com/office/drawing/2014/main" id="{59A53BC8-21F6-7A55-A3DB-19F899858897}"/>
              </a:ext>
            </a:extLst>
          </p:cNvPr>
          <p:cNvSpPr txBox="1"/>
          <p:nvPr/>
        </p:nvSpPr>
        <p:spPr>
          <a:xfrm>
            <a:off x="585119" y="4054954"/>
            <a:ext cx="8157621" cy="646331"/>
          </a:xfrm>
          <a:prstGeom prst="rect">
            <a:avLst/>
          </a:prstGeom>
          <a:noFill/>
        </p:spPr>
        <p:txBody>
          <a:bodyPr wrap="square">
            <a:spAutoFit/>
          </a:bodyPr>
          <a:lstStyle/>
          <a:p>
            <a:r>
              <a:rPr lang="es-CO" sz="1800" dirty="0"/>
              <a:t>Los agentes que usan representaciones factorizadas o estructuradas de estados se llaman agentes de planificación.</a:t>
            </a:r>
          </a:p>
        </p:txBody>
      </p:sp>
    </p:spTree>
    <p:extLst>
      <p:ext uri="{BB962C8B-B14F-4D97-AF65-F5344CB8AC3E}">
        <p14:creationId xmlns:p14="http://schemas.microsoft.com/office/powerpoint/2010/main" val="4221858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1823C1-2E11-7A50-9CBB-BC42CC2C70F9}"/>
              </a:ext>
            </a:extLst>
          </p:cNvPr>
          <p:cNvSpPr>
            <a:spLocks noGrp="1"/>
          </p:cNvSpPr>
          <p:nvPr>
            <p:ph type="body" idx="1"/>
          </p:nvPr>
        </p:nvSpPr>
        <p:spPr/>
        <p:txBody>
          <a:bodyPr/>
          <a:lstStyle/>
          <a:p>
            <a:pPr marL="114300" indent="0">
              <a:buNone/>
            </a:pPr>
            <a:r>
              <a:rPr lang="es-ES" b="1" dirty="0">
                <a:solidFill>
                  <a:schemeClr val="bg1"/>
                </a:solidFill>
              </a:rPr>
              <a:t>GRACIAS</a:t>
            </a:r>
            <a:endParaRPr lang="es-CO" b="1" dirty="0">
              <a:solidFill>
                <a:schemeClr val="bg1"/>
              </a:solidFill>
            </a:endParaRPr>
          </a:p>
        </p:txBody>
      </p:sp>
    </p:spTree>
    <p:extLst>
      <p:ext uri="{BB962C8B-B14F-4D97-AF65-F5344CB8AC3E}">
        <p14:creationId xmlns:p14="http://schemas.microsoft.com/office/powerpoint/2010/main" val="3057929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81E50D-46D4-FEDC-BAC7-B510D659AA66}"/>
              </a:ext>
            </a:extLst>
          </p:cNvPr>
          <p:cNvSpPr txBox="1"/>
          <p:nvPr/>
        </p:nvSpPr>
        <p:spPr>
          <a:xfrm>
            <a:off x="4201199" y="1988656"/>
            <a:ext cx="4877040" cy="1477328"/>
          </a:xfrm>
          <a:prstGeom prst="rect">
            <a:avLst/>
          </a:prstGeom>
          <a:noFill/>
        </p:spPr>
        <p:txBody>
          <a:bodyPr wrap="square">
            <a:spAutoFit/>
          </a:bodyPr>
          <a:lstStyle/>
          <a:p>
            <a:r>
              <a:rPr lang="es-CO" sz="1800" dirty="0"/>
              <a:t>Para los algoritmos de búsqueda iniciales, consideraremos los entornos simples: episódicos, de un solo agente, completamente observables, deterministas, estáticos, discretos y conocidos. </a:t>
            </a:r>
          </a:p>
        </p:txBody>
      </p:sp>
      <p:sp>
        <p:nvSpPr>
          <p:cNvPr id="4" name="Google Shape;76;p22">
            <a:extLst>
              <a:ext uri="{FF2B5EF4-FFF2-40B4-BE49-F238E27FC236}">
                <a16:creationId xmlns:a16="http://schemas.microsoft.com/office/drawing/2014/main" id="{F8CB29F9-066E-01A5-DD85-7600BEAC8DF5}"/>
              </a:ext>
            </a:extLst>
          </p:cNvPr>
          <p:cNvSpPr txBox="1"/>
          <p:nvPr/>
        </p:nvSpPr>
        <p:spPr>
          <a:xfrm>
            <a:off x="0" y="188435"/>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CO" sz="2500" b="1" dirty="0">
                <a:solidFill>
                  <a:srgbClr val="FFFFFF"/>
                </a:solidFill>
                <a:latin typeface="Calibri"/>
                <a:cs typeface="Calibri"/>
                <a:sym typeface="Calibri"/>
              </a:rPr>
              <a:t>Agentes en la solución de problemas</a:t>
            </a:r>
            <a:endParaRPr lang="es-CO" sz="2800" dirty="0"/>
          </a:p>
        </p:txBody>
      </p:sp>
      <p:pic>
        <p:nvPicPr>
          <p:cNvPr id="6" name="Picture 5">
            <a:extLst>
              <a:ext uri="{FF2B5EF4-FFF2-40B4-BE49-F238E27FC236}">
                <a16:creationId xmlns:a16="http://schemas.microsoft.com/office/drawing/2014/main" id="{C77D1B7D-E76A-FA19-7831-067D0822B025}"/>
              </a:ext>
            </a:extLst>
          </p:cNvPr>
          <p:cNvPicPr>
            <a:picLocks noChangeAspect="1"/>
          </p:cNvPicPr>
          <p:nvPr/>
        </p:nvPicPr>
        <p:blipFill>
          <a:blip r:embed="rId2"/>
          <a:stretch>
            <a:fillRect/>
          </a:stretch>
        </p:blipFill>
        <p:spPr>
          <a:xfrm>
            <a:off x="647620" y="1459347"/>
            <a:ext cx="2924535" cy="2945167"/>
          </a:xfrm>
          <a:prstGeom prst="rect">
            <a:avLst/>
          </a:prstGeom>
        </p:spPr>
      </p:pic>
    </p:spTree>
    <p:extLst>
      <p:ext uri="{BB962C8B-B14F-4D97-AF65-F5344CB8AC3E}">
        <p14:creationId xmlns:p14="http://schemas.microsoft.com/office/powerpoint/2010/main" val="3306777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AC391D14-78FB-BDD6-2210-C2B363E76AB6}"/>
              </a:ext>
            </a:extLst>
          </p:cNvPr>
          <p:cNvSpPr txBox="1"/>
          <p:nvPr/>
        </p:nvSpPr>
        <p:spPr>
          <a:xfrm>
            <a:off x="318659" y="188435"/>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ES" sz="2800" b="1" dirty="0">
                <a:solidFill>
                  <a:srgbClr val="FFFFFF"/>
                </a:solidFill>
                <a:latin typeface="Calibri"/>
                <a:cs typeface="Calibri"/>
                <a:sym typeface="Calibri"/>
              </a:rPr>
              <a:t>FORMULACIÓN DE PROBLEMAS</a:t>
            </a:r>
            <a:endParaRPr lang="es-CO" sz="2800" dirty="0"/>
          </a:p>
        </p:txBody>
      </p:sp>
      <p:sp>
        <p:nvSpPr>
          <p:cNvPr id="4" name="TextBox 3">
            <a:extLst>
              <a:ext uri="{FF2B5EF4-FFF2-40B4-BE49-F238E27FC236}">
                <a16:creationId xmlns:a16="http://schemas.microsoft.com/office/drawing/2014/main" id="{F8B65545-FB9D-6F0F-0826-6CE70CFABB8C}"/>
              </a:ext>
            </a:extLst>
          </p:cNvPr>
          <p:cNvSpPr txBox="1"/>
          <p:nvPr/>
        </p:nvSpPr>
        <p:spPr>
          <a:xfrm>
            <a:off x="318659" y="1088546"/>
            <a:ext cx="4572000" cy="3416320"/>
          </a:xfrm>
          <a:prstGeom prst="rect">
            <a:avLst/>
          </a:prstGeom>
          <a:noFill/>
        </p:spPr>
        <p:txBody>
          <a:bodyPr wrap="square">
            <a:spAutoFit/>
          </a:bodyPr>
          <a:lstStyle/>
          <a:p>
            <a:pPr algn="just"/>
            <a:r>
              <a:rPr lang="es-CO" sz="1800" dirty="0"/>
              <a:t>Imagina a un agente ubicado en Rumania. supongamos que el agente está actualmente en la ciudad de Arad y tiene un boleto no reembolsable para volar desde Bucarest al día siguiente. El agente observa las señales de tráfico y ve que hay tres caminos que salen de Arad: uno hacia Sibiu, otro hacia </a:t>
            </a:r>
            <a:r>
              <a:rPr lang="es-CO" sz="1800" dirty="0" err="1"/>
              <a:t>Timisoara</a:t>
            </a:r>
            <a:r>
              <a:rPr lang="es-CO" sz="1800" dirty="0"/>
              <a:t> y otro hacia </a:t>
            </a:r>
            <a:r>
              <a:rPr lang="es-CO" sz="1800" dirty="0" err="1"/>
              <a:t>Zerind</a:t>
            </a:r>
            <a:r>
              <a:rPr lang="es-CO" sz="1800" dirty="0"/>
              <a:t>. Ninguno de estos es el destino, por lo que, a menos que el agente esté familiarizado con la geografía de Rumania, no sabrá qué camino seguir.</a:t>
            </a:r>
          </a:p>
        </p:txBody>
      </p:sp>
      <p:pic>
        <p:nvPicPr>
          <p:cNvPr id="6" name="Picture 5">
            <a:extLst>
              <a:ext uri="{FF2B5EF4-FFF2-40B4-BE49-F238E27FC236}">
                <a16:creationId xmlns:a16="http://schemas.microsoft.com/office/drawing/2014/main" id="{EF9B37FB-5216-45DF-435A-E2112BFEFB2F}"/>
              </a:ext>
            </a:extLst>
          </p:cNvPr>
          <p:cNvPicPr>
            <a:picLocks noChangeAspect="1"/>
          </p:cNvPicPr>
          <p:nvPr/>
        </p:nvPicPr>
        <p:blipFill>
          <a:blip r:embed="rId2"/>
          <a:stretch>
            <a:fillRect/>
          </a:stretch>
        </p:blipFill>
        <p:spPr>
          <a:xfrm>
            <a:off x="5065189" y="1088546"/>
            <a:ext cx="3831791" cy="3502968"/>
          </a:xfrm>
          <a:prstGeom prst="rect">
            <a:avLst/>
          </a:prstGeom>
        </p:spPr>
      </p:pic>
    </p:spTree>
    <p:extLst>
      <p:ext uri="{BB962C8B-B14F-4D97-AF65-F5344CB8AC3E}">
        <p14:creationId xmlns:p14="http://schemas.microsoft.com/office/powerpoint/2010/main" val="105255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9DC19CD-052C-37CC-74B6-EB36535F7351}"/>
              </a:ext>
            </a:extLst>
          </p:cNvPr>
          <p:cNvSpPr txBox="1"/>
          <p:nvPr/>
        </p:nvSpPr>
        <p:spPr>
          <a:xfrm>
            <a:off x="109367" y="413314"/>
            <a:ext cx="4622800" cy="461665"/>
          </a:xfrm>
          <a:prstGeom prst="rect">
            <a:avLst/>
          </a:prstGeom>
          <a:noFill/>
        </p:spPr>
        <p:txBody>
          <a:bodyPr wrap="square">
            <a:spAutoFit/>
          </a:bodyPr>
          <a:lstStyle/>
          <a:p>
            <a:pPr marL="0" marR="0" lvl="0" indent="0" algn="l" rtl="0">
              <a:lnSpc>
                <a:spcPct val="100000"/>
              </a:lnSpc>
              <a:spcBef>
                <a:spcPts val="0"/>
              </a:spcBef>
              <a:spcAft>
                <a:spcPts val="0"/>
              </a:spcAft>
              <a:buClr>
                <a:srgbClr val="595959"/>
              </a:buClr>
              <a:buSzPts val="2800"/>
              <a:buFont typeface="Arial"/>
              <a:buNone/>
            </a:pPr>
            <a:r>
              <a:rPr lang="es-ES" sz="2400" b="1" dirty="0">
                <a:solidFill>
                  <a:srgbClr val="FFFFFF"/>
                </a:solidFill>
                <a:latin typeface="Calibri"/>
                <a:cs typeface="Calibri"/>
                <a:sym typeface="Calibri"/>
              </a:rPr>
              <a:t>FORMULACIÓN DE PROBLEMAS</a:t>
            </a:r>
            <a:endParaRPr lang="es-CO" sz="2400" dirty="0"/>
          </a:p>
        </p:txBody>
      </p:sp>
      <p:sp>
        <p:nvSpPr>
          <p:cNvPr id="4" name="TextBox 3">
            <a:extLst>
              <a:ext uri="{FF2B5EF4-FFF2-40B4-BE49-F238E27FC236}">
                <a16:creationId xmlns:a16="http://schemas.microsoft.com/office/drawing/2014/main" id="{E86250CE-A9E0-3BDF-FAF2-4B5911DDEBB8}"/>
              </a:ext>
            </a:extLst>
          </p:cNvPr>
          <p:cNvSpPr txBox="1"/>
          <p:nvPr/>
        </p:nvSpPr>
        <p:spPr>
          <a:xfrm>
            <a:off x="147788" y="2220607"/>
            <a:ext cx="4572000" cy="923330"/>
          </a:xfrm>
          <a:prstGeom prst="rect">
            <a:avLst/>
          </a:prstGeom>
          <a:noFill/>
        </p:spPr>
        <p:txBody>
          <a:bodyPr wrap="square">
            <a:spAutoFit/>
          </a:bodyPr>
          <a:lstStyle/>
          <a:p>
            <a:r>
              <a:rPr lang="es-CO" sz="1800" dirty="0"/>
              <a:t>Nuestra formulación del problema de llegar a Bucarest es un modelo, una descripción matemática abstracta, y no la realidad. </a:t>
            </a:r>
          </a:p>
        </p:txBody>
      </p:sp>
      <p:sp>
        <p:nvSpPr>
          <p:cNvPr id="7" name="TextBox 6">
            <a:extLst>
              <a:ext uri="{FF2B5EF4-FFF2-40B4-BE49-F238E27FC236}">
                <a16:creationId xmlns:a16="http://schemas.microsoft.com/office/drawing/2014/main" id="{7E6DBF8C-CEF0-AFAD-383F-DAB61BAA14A9}"/>
              </a:ext>
            </a:extLst>
          </p:cNvPr>
          <p:cNvSpPr txBox="1"/>
          <p:nvPr/>
        </p:nvSpPr>
        <p:spPr>
          <a:xfrm>
            <a:off x="475851" y="3529857"/>
            <a:ext cx="4572000" cy="1200329"/>
          </a:xfrm>
          <a:prstGeom prst="rect">
            <a:avLst/>
          </a:prstGeom>
          <a:noFill/>
        </p:spPr>
        <p:txBody>
          <a:bodyPr wrap="square">
            <a:spAutoFit/>
          </a:bodyPr>
          <a:lstStyle/>
          <a:p>
            <a:r>
              <a:rPr lang="es-CO" sz="1800" dirty="0"/>
              <a:t>El proceso de eliminar detalles de una representación se llama abstracción. Una buena formulación del problema tiene el nivel de detalle adecuado. </a:t>
            </a:r>
          </a:p>
        </p:txBody>
      </p:sp>
      <p:sp>
        <p:nvSpPr>
          <p:cNvPr id="8" name="TextBox 7">
            <a:extLst>
              <a:ext uri="{FF2B5EF4-FFF2-40B4-BE49-F238E27FC236}">
                <a16:creationId xmlns:a16="http://schemas.microsoft.com/office/drawing/2014/main" id="{C09E2C28-4A1F-3987-692A-70CC451C179F}"/>
              </a:ext>
            </a:extLst>
          </p:cNvPr>
          <p:cNvSpPr txBox="1"/>
          <p:nvPr/>
        </p:nvSpPr>
        <p:spPr>
          <a:xfrm>
            <a:off x="122388" y="1068245"/>
            <a:ext cx="4622800" cy="830997"/>
          </a:xfrm>
          <a:prstGeom prst="rect">
            <a:avLst/>
          </a:prstGeom>
          <a:noFill/>
        </p:spPr>
        <p:txBody>
          <a:bodyPr wrap="square">
            <a:spAutoFit/>
          </a:bodyPr>
          <a:lstStyle/>
          <a:p>
            <a:pPr marL="0" marR="0" lvl="0" indent="0" algn="l" rtl="0">
              <a:lnSpc>
                <a:spcPct val="100000"/>
              </a:lnSpc>
              <a:spcBef>
                <a:spcPts val="0"/>
              </a:spcBef>
              <a:spcAft>
                <a:spcPts val="0"/>
              </a:spcAft>
              <a:buClr>
                <a:srgbClr val="595959"/>
              </a:buClr>
              <a:buSzPts val="2800"/>
              <a:buFont typeface="Arial"/>
              <a:buNone/>
            </a:pPr>
            <a:r>
              <a:rPr lang="es-ES" sz="2400" b="1" dirty="0">
                <a:solidFill>
                  <a:schemeClr val="tx1"/>
                </a:solidFill>
                <a:latin typeface="Calibri"/>
                <a:cs typeface="Calibri"/>
                <a:sym typeface="Calibri"/>
              </a:rPr>
              <a:t>DEBEMOS TENER EN CUENTA…</a:t>
            </a:r>
          </a:p>
          <a:p>
            <a:pPr marL="0" marR="0" lvl="0" indent="0" algn="l" rtl="0">
              <a:lnSpc>
                <a:spcPct val="100000"/>
              </a:lnSpc>
              <a:spcBef>
                <a:spcPts val="0"/>
              </a:spcBef>
              <a:spcAft>
                <a:spcPts val="0"/>
              </a:spcAft>
              <a:buClr>
                <a:srgbClr val="595959"/>
              </a:buClr>
              <a:buSzPts val="2800"/>
              <a:buFont typeface="Arial"/>
              <a:buNone/>
            </a:pPr>
            <a:r>
              <a:rPr lang="es-CO" sz="2400" b="1" dirty="0">
                <a:solidFill>
                  <a:schemeClr val="tx1"/>
                </a:solidFill>
              </a:rPr>
              <a:t>El proceso de abstracción</a:t>
            </a:r>
          </a:p>
        </p:txBody>
      </p:sp>
      <p:pic>
        <p:nvPicPr>
          <p:cNvPr id="10" name="Picture 9">
            <a:extLst>
              <a:ext uri="{FF2B5EF4-FFF2-40B4-BE49-F238E27FC236}">
                <a16:creationId xmlns:a16="http://schemas.microsoft.com/office/drawing/2014/main" id="{64CE4DD1-6AC6-BEAA-DBAC-511A25A6AB91}"/>
              </a:ext>
            </a:extLst>
          </p:cNvPr>
          <p:cNvPicPr>
            <a:picLocks noChangeAspect="1"/>
          </p:cNvPicPr>
          <p:nvPr/>
        </p:nvPicPr>
        <p:blipFill>
          <a:blip r:embed="rId3"/>
          <a:stretch>
            <a:fillRect/>
          </a:stretch>
        </p:blipFill>
        <p:spPr>
          <a:xfrm>
            <a:off x="5337017" y="1068245"/>
            <a:ext cx="3331132" cy="3378720"/>
          </a:xfrm>
          <a:prstGeom prst="rect">
            <a:avLst/>
          </a:prstGeom>
        </p:spPr>
      </p:pic>
    </p:spTree>
    <p:extLst>
      <p:ext uri="{BB962C8B-B14F-4D97-AF65-F5344CB8AC3E}">
        <p14:creationId xmlns:p14="http://schemas.microsoft.com/office/powerpoint/2010/main" val="179682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9DC19CD-052C-37CC-74B6-EB36535F7351}"/>
              </a:ext>
            </a:extLst>
          </p:cNvPr>
          <p:cNvSpPr txBox="1"/>
          <p:nvPr/>
        </p:nvSpPr>
        <p:spPr>
          <a:xfrm>
            <a:off x="109367" y="413314"/>
            <a:ext cx="4622800" cy="461665"/>
          </a:xfrm>
          <a:prstGeom prst="rect">
            <a:avLst/>
          </a:prstGeom>
          <a:noFill/>
        </p:spPr>
        <p:txBody>
          <a:bodyPr wrap="square">
            <a:spAutoFit/>
          </a:bodyPr>
          <a:lstStyle/>
          <a:p>
            <a:pPr marL="0" marR="0" lvl="0" indent="0" algn="l" rtl="0">
              <a:lnSpc>
                <a:spcPct val="100000"/>
              </a:lnSpc>
              <a:spcBef>
                <a:spcPts val="0"/>
              </a:spcBef>
              <a:spcAft>
                <a:spcPts val="0"/>
              </a:spcAft>
              <a:buClr>
                <a:srgbClr val="595959"/>
              </a:buClr>
              <a:buSzPts val="2800"/>
              <a:buFont typeface="Arial"/>
              <a:buNone/>
            </a:pPr>
            <a:r>
              <a:rPr lang="es-ES" sz="2400" b="1" dirty="0">
                <a:solidFill>
                  <a:srgbClr val="FFFFFF"/>
                </a:solidFill>
                <a:latin typeface="Calibri"/>
                <a:cs typeface="Calibri"/>
                <a:sym typeface="Calibri"/>
              </a:rPr>
              <a:t>FORMULACIÓN DE PROBLEMAS</a:t>
            </a:r>
            <a:endParaRPr lang="es-CO" sz="2400" dirty="0"/>
          </a:p>
        </p:txBody>
      </p:sp>
      <p:sp>
        <p:nvSpPr>
          <p:cNvPr id="8" name="TextBox 7">
            <a:extLst>
              <a:ext uri="{FF2B5EF4-FFF2-40B4-BE49-F238E27FC236}">
                <a16:creationId xmlns:a16="http://schemas.microsoft.com/office/drawing/2014/main" id="{C09E2C28-4A1F-3987-692A-70CC451C179F}"/>
              </a:ext>
            </a:extLst>
          </p:cNvPr>
          <p:cNvSpPr txBox="1"/>
          <p:nvPr/>
        </p:nvSpPr>
        <p:spPr>
          <a:xfrm>
            <a:off x="122388" y="1068245"/>
            <a:ext cx="4622800" cy="461665"/>
          </a:xfrm>
          <a:prstGeom prst="rect">
            <a:avLst/>
          </a:prstGeom>
          <a:noFill/>
        </p:spPr>
        <p:txBody>
          <a:bodyPr wrap="square">
            <a:spAutoFit/>
          </a:bodyPr>
          <a:lstStyle/>
          <a:p>
            <a:pPr marL="0" marR="0" lvl="0" indent="0" algn="l" rtl="0">
              <a:lnSpc>
                <a:spcPct val="100000"/>
              </a:lnSpc>
              <a:spcBef>
                <a:spcPts val="0"/>
              </a:spcBef>
              <a:spcAft>
                <a:spcPts val="0"/>
              </a:spcAft>
              <a:buClr>
                <a:srgbClr val="595959"/>
              </a:buClr>
              <a:buSzPts val="2800"/>
              <a:buFont typeface="Arial"/>
              <a:buNone/>
            </a:pPr>
            <a:r>
              <a:rPr lang="es-ES" sz="2400" b="1" dirty="0">
                <a:solidFill>
                  <a:schemeClr val="tx1"/>
                </a:solidFill>
                <a:latin typeface="Calibri"/>
                <a:cs typeface="Calibri"/>
                <a:sym typeface="Calibri"/>
              </a:rPr>
              <a:t>ABSTRACCIÓN</a:t>
            </a:r>
            <a:endParaRPr lang="es-CO" sz="2400" dirty="0">
              <a:solidFill>
                <a:schemeClr val="tx1"/>
              </a:solidFill>
            </a:endParaRPr>
          </a:p>
        </p:txBody>
      </p:sp>
      <p:pic>
        <p:nvPicPr>
          <p:cNvPr id="3" name="Picture 2">
            <a:extLst>
              <a:ext uri="{FF2B5EF4-FFF2-40B4-BE49-F238E27FC236}">
                <a16:creationId xmlns:a16="http://schemas.microsoft.com/office/drawing/2014/main" id="{E64153BD-83F6-06F5-6034-0B5BF6F7DD98}"/>
              </a:ext>
            </a:extLst>
          </p:cNvPr>
          <p:cNvPicPr>
            <a:picLocks noChangeAspect="1"/>
          </p:cNvPicPr>
          <p:nvPr/>
        </p:nvPicPr>
        <p:blipFill>
          <a:blip r:embed="rId3"/>
          <a:stretch>
            <a:fillRect/>
          </a:stretch>
        </p:blipFill>
        <p:spPr>
          <a:xfrm>
            <a:off x="5313602" y="1830148"/>
            <a:ext cx="3500830" cy="2099335"/>
          </a:xfrm>
          <a:prstGeom prst="rect">
            <a:avLst/>
          </a:prstGeom>
        </p:spPr>
      </p:pic>
      <p:sp>
        <p:nvSpPr>
          <p:cNvPr id="6" name="TextBox 5">
            <a:extLst>
              <a:ext uri="{FF2B5EF4-FFF2-40B4-BE49-F238E27FC236}">
                <a16:creationId xmlns:a16="http://schemas.microsoft.com/office/drawing/2014/main" id="{D89A9E8A-ACA0-9C9B-F0C5-57FD89EA8C11}"/>
              </a:ext>
            </a:extLst>
          </p:cNvPr>
          <p:cNvSpPr txBox="1"/>
          <p:nvPr/>
        </p:nvSpPr>
        <p:spPr>
          <a:xfrm>
            <a:off x="40739" y="1529910"/>
            <a:ext cx="4902062" cy="3416320"/>
          </a:xfrm>
          <a:prstGeom prst="rect">
            <a:avLst/>
          </a:prstGeom>
          <a:noFill/>
        </p:spPr>
        <p:txBody>
          <a:bodyPr wrap="square">
            <a:spAutoFit/>
          </a:bodyPr>
          <a:lstStyle/>
          <a:p>
            <a:pPr marL="139700" indent="0" algn="just">
              <a:buNone/>
            </a:pPr>
            <a:r>
              <a:rPr lang="es-CO" sz="1800" dirty="0"/>
              <a:t>Comparar la simple descripción atómica del estado Arad con un viaje real a través del país, donde el estado del mundo incluye muchas cosas: los compañeros de viaje, la distancia a la próxima parada, el estado de la carretera, el clima, el tráfico, etc.</a:t>
            </a:r>
          </a:p>
          <a:p>
            <a:pPr marL="139700" indent="0" algn="just">
              <a:buNone/>
            </a:pPr>
            <a:endParaRPr lang="es-CO" sz="1800" dirty="0"/>
          </a:p>
          <a:p>
            <a:pPr marL="139700" algn="just"/>
            <a:r>
              <a:rPr lang="es-CO" sz="1800" dirty="0"/>
              <a:t>Todas estas consideraciones se dejan fuera de nuestro modelo porque son irrelevantes para el problema de encontrar una ruta a Bucarest</a:t>
            </a:r>
          </a:p>
          <a:p>
            <a:pPr marL="139700" indent="0">
              <a:buNone/>
            </a:pPr>
            <a:r>
              <a:rPr lang="es-CO" sz="1800" dirty="0"/>
              <a:t> </a:t>
            </a:r>
          </a:p>
        </p:txBody>
      </p:sp>
    </p:spTree>
    <p:extLst>
      <p:ext uri="{BB962C8B-B14F-4D97-AF65-F5344CB8AC3E}">
        <p14:creationId xmlns:p14="http://schemas.microsoft.com/office/powerpoint/2010/main" val="426172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AC391D14-78FB-BDD6-2210-C2B363E76AB6}"/>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CO" sz="2500" b="1" dirty="0">
                <a:solidFill>
                  <a:srgbClr val="FFFFFF"/>
                </a:solidFill>
                <a:latin typeface="Calibri"/>
                <a:cs typeface="Calibri"/>
                <a:sym typeface="Calibri"/>
              </a:rPr>
              <a:t>Formulación de problemas</a:t>
            </a:r>
            <a:endParaRPr lang="es-CO" sz="2800" dirty="0"/>
          </a:p>
        </p:txBody>
      </p:sp>
      <p:sp>
        <p:nvSpPr>
          <p:cNvPr id="4" name="TextBox 3">
            <a:extLst>
              <a:ext uri="{FF2B5EF4-FFF2-40B4-BE49-F238E27FC236}">
                <a16:creationId xmlns:a16="http://schemas.microsoft.com/office/drawing/2014/main" id="{F8B65545-FB9D-6F0F-0826-6CE70CFABB8C}"/>
              </a:ext>
            </a:extLst>
          </p:cNvPr>
          <p:cNvSpPr txBox="1"/>
          <p:nvPr/>
        </p:nvSpPr>
        <p:spPr>
          <a:xfrm>
            <a:off x="266469" y="1830148"/>
            <a:ext cx="8493642" cy="1754326"/>
          </a:xfrm>
          <a:prstGeom prst="rect">
            <a:avLst/>
          </a:prstGeom>
          <a:noFill/>
        </p:spPr>
        <p:txBody>
          <a:bodyPr wrap="square">
            <a:spAutoFit/>
          </a:bodyPr>
          <a:lstStyle/>
          <a:p>
            <a:pPr algn="just"/>
            <a:r>
              <a:rPr lang="es-CO" sz="1800" dirty="0"/>
              <a:t>Si el agente no tiene información adicional, es decir, si el entorno es desconocido, entonces el agente no puede hacer nada mejor que ejecutar una de las acciones al azar. </a:t>
            </a:r>
          </a:p>
          <a:p>
            <a:pPr algn="just"/>
            <a:endParaRPr lang="es-CO" sz="1800" dirty="0"/>
          </a:p>
          <a:p>
            <a:pPr algn="just"/>
            <a:r>
              <a:rPr lang="es-CO" sz="1800" dirty="0"/>
              <a:t>Sin embargo, si proporcionamos información del mundo el agente puede seguir este proceso de resolución de problemas en cuatro fases:</a:t>
            </a:r>
          </a:p>
        </p:txBody>
      </p:sp>
    </p:spTree>
    <p:extLst>
      <p:ext uri="{BB962C8B-B14F-4D97-AF65-F5344CB8AC3E}">
        <p14:creationId xmlns:p14="http://schemas.microsoft.com/office/powerpoint/2010/main" val="420516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AC391D14-78FB-BDD6-2210-C2B363E76AB6}"/>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ES" sz="2500" b="1" dirty="0">
                <a:solidFill>
                  <a:srgbClr val="FFFFFF"/>
                </a:solidFill>
                <a:latin typeface="Calibri"/>
                <a:cs typeface="Calibri"/>
                <a:sym typeface="Calibri"/>
              </a:rPr>
              <a:t>Solución </a:t>
            </a:r>
            <a:r>
              <a:rPr lang="es-CO" sz="2500" b="1" dirty="0">
                <a:solidFill>
                  <a:srgbClr val="FFFFFF"/>
                </a:solidFill>
                <a:latin typeface="Calibri"/>
                <a:cs typeface="Calibri"/>
                <a:sym typeface="Calibri"/>
              </a:rPr>
              <a:t>de problemas</a:t>
            </a:r>
            <a:endParaRPr lang="es-CO" sz="2800" dirty="0"/>
          </a:p>
        </p:txBody>
      </p:sp>
      <p:sp>
        <p:nvSpPr>
          <p:cNvPr id="4" name="TextBox 3">
            <a:extLst>
              <a:ext uri="{FF2B5EF4-FFF2-40B4-BE49-F238E27FC236}">
                <a16:creationId xmlns:a16="http://schemas.microsoft.com/office/drawing/2014/main" id="{F8B65545-FB9D-6F0F-0826-6CE70CFABB8C}"/>
              </a:ext>
            </a:extLst>
          </p:cNvPr>
          <p:cNvSpPr txBox="1"/>
          <p:nvPr/>
        </p:nvSpPr>
        <p:spPr>
          <a:xfrm>
            <a:off x="157168" y="1088546"/>
            <a:ext cx="3673229" cy="3170099"/>
          </a:xfrm>
          <a:prstGeom prst="rect">
            <a:avLst/>
          </a:prstGeom>
          <a:noFill/>
        </p:spPr>
        <p:txBody>
          <a:bodyPr wrap="square">
            <a:spAutoFit/>
          </a:bodyPr>
          <a:lstStyle/>
          <a:p>
            <a:pPr algn="just"/>
            <a:r>
              <a:rPr lang="es-CO" sz="2000" b="1" dirty="0"/>
              <a:t>PASO 1</a:t>
            </a:r>
            <a:r>
              <a:rPr lang="en-US" sz="2000" b="1" dirty="0"/>
              <a:t>: </a:t>
            </a:r>
            <a:r>
              <a:rPr lang="es-CO" sz="2000" b="1" noProof="0" dirty="0"/>
              <a:t>Formulación</a:t>
            </a:r>
            <a:r>
              <a:rPr lang="en-US" sz="2000" b="1" dirty="0"/>
              <a:t> del </a:t>
            </a:r>
            <a:r>
              <a:rPr lang="es-CO" sz="2000" b="1" noProof="0" dirty="0"/>
              <a:t>objetivo</a:t>
            </a:r>
            <a:endParaRPr lang="es-CO" sz="2000" b="1" dirty="0"/>
          </a:p>
          <a:p>
            <a:pPr marL="342900" indent="-342900" algn="just">
              <a:buFont typeface="Arial" panose="020B0604020202020204" pitchFamily="34" charset="0"/>
              <a:buChar char="•"/>
            </a:pPr>
            <a:endParaRPr lang="es-CO" sz="2000" dirty="0"/>
          </a:p>
          <a:p>
            <a:pPr marL="342900" indent="-342900" algn="just">
              <a:buFont typeface="Arial" panose="020B0604020202020204" pitchFamily="34" charset="0"/>
              <a:buChar char="•"/>
            </a:pPr>
            <a:r>
              <a:rPr lang="es-CO" sz="2000" dirty="0"/>
              <a:t>El agente adopta el objetivo de llegar a Bucarest.</a:t>
            </a:r>
          </a:p>
          <a:p>
            <a:pPr marL="342900" indent="-342900" algn="just">
              <a:buFont typeface="Arial" panose="020B0604020202020204" pitchFamily="34" charset="0"/>
              <a:buChar char="•"/>
            </a:pPr>
            <a:endParaRPr lang="es-CO" sz="2000" dirty="0"/>
          </a:p>
          <a:p>
            <a:pPr algn="just"/>
            <a:r>
              <a:rPr lang="es-CO" sz="2000" i="1" dirty="0"/>
              <a:t>Nota</a:t>
            </a:r>
            <a:r>
              <a:rPr lang="es-CO" sz="2000" dirty="0"/>
              <a:t>: Los objetivos organizan el comportamiento al limitar los fines y, por ende, las acciones a considerar.</a:t>
            </a:r>
            <a:endParaRPr lang="es-CO" sz="1600" dirty="0"/>
          </a:p>
        </p:txBody>
      </p:sp>
      <p:pic>
        <p:nvPicPr>
          <p:cNvPr id="7" name="Picture 6">
            <a:extLst>
              <a:ext uri="{FF2B5EF4-FFF2-40B4-BE49-F238E27FC236}">
                <a16:creationId xmlns:a16="http://schemas.microsoft.com/office/drawing/2014/main" id="{45088C41-BB5A-53BE-D871-735DBF4F3268}"/>
              </a:ext>
            </a:extLst>
          </p:cNvPr>
          <p:cNvPicPr>
            <a:picLocks noChangeAspect="1"/>
          </p:cNvPicPr>
          <p:nvPr/>
        </p:nvPicPr>
        <p:blipFill rotWithShape="1">
          <a:blip r:embed="rId2"/>
          <a:srcRect r="19282"/>
          <a:stretch/>
        </p:blipFill>
        <p:spPr>
          <a:xfrm>
            <a:off x="4942801" y="1009191"/>
            <a:ext cx="2878800" cy="3342810"/>
          </a:xfrm>
          <a:prstGeom prst="rect">
            <a:avLst/>
          </a:prstGeom>
        </p:spPr>
      </p:pic>
    </p:spTree>
    <p:extLst>
      <p:ext uri="{BB962C8B-B14F-4D97-AF65-F5344CB8AC3E}">
        <p14:creationId xmlns:p14="http://schemas.microsoft.com/office/powerpoint/2010/main" val="3838850535"/>
      </p:ext>
    </p:extLst>
  </p:cSld>
  <p:clrMapOvr>
    <a:masterClrMapping/>
  </p:clrMapOvr>
</p:sld>
</file>

<file path=ppt/theme/theme1.xml><?xml version="1.0" encoding="utf-8"?>
<a:theme xmlns:a="http://schemas.openxmlformats.org/drawingml/2006/main" name="TemaEafi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Eafit" id="{09A1FEDD-FD90-45E3-B814-1466AAC67C6F}" vid="{EC9E961C-D0DD-48BE-A67E-E9433C482F9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TemaEafit</Template>
  <TotalTime>7974</TotalTime>
  <Words>2480</Words>
  <Application>Microsoft Office PowerPoint</Application>
  <PresentationFormat>On-screen Show (16:9)</PresentationFormat>
  <Paragraphs>139</Paragraphs>
  <Slides>30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TemaEafit</vt:lpstr>
      <vt:lpstr>FORMULACIÓN DE PROBLEMAS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Aprendizaje automático de cero a uno</dc:title>
  <dc:creator>YE JM</dc:creator>
  <cp:lastModifiedBy>YOMIN ESTIVEN JARAMILLO MUNERA</cp:lastModifiedBy>
  <cp:revision>381</cp:revision>
  <dcterms:modified xsi:type="dcterms:W3CDTF">2025-01-30T21:29:22Z</dcterms:modified>
</cp:coreProperties>
</file>